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3" r:id="rId4"/>
    <p:sldId id="264" r:id="rId5"/>
    <p:sldId id="265" r:id="rId6"/>
    <p:sldId id="267" r:id="rId7"/>
    <p:sldId id="258" r:id="rId8"/>
    <p:sldId id="283" r:id="rId9"/>
    <p:sldId id="284" r:id="rId10"/>
    <p:sldId id="297" r:id="rId11"/>
    <p:sldId id="268" r:id="rId12"/>
    <p:sldId id="266" r:id="rId13"/>
    <p:sldId id="277" r:id="rId14"/>
    <p:sldId id="279" r:id="rId15"/>
    <p:sldId id="280" r:id="rId16"/>
    <p:sldId id="298" r:id="rId17"/>
    <p:sldId id="286" r:id="rId18"/>
    <p:sldId id="299" r:id="rId19"/>
    <p:sldId id="278" r:id="rId20"/>
    <p:sldId id="291" r:id="rId21"/>
    <p:sldId id="272" r:id="rId22"/>
    <p:sldId id="287" r:id="rId23"/>
    <p:sldId id="269" r:id="rId24"/>
    <p:sldId id="270" r:id="rId25"/>
    <p:sldId id="289" r:id="rId26"/>
    <p:sldId id="300" r:id="rId27"/>
    <p:sldId id="301" r:id="rId28"/>
    <p:sldId id="290" r:id="rId29"/>
    <p:sldId id="292" r:id="rId30"/>
    <p:sldId id="288" r:id="rId31"/>
    <p:sldId id="295" r:id="rId32"/>
    <p:sldId id="294" r:id="rId33"/>
    <p:sldId id="282" r:id="rId34"/>
    <p:sldId id="296" r:id="rId35"/>
    <p:sldId id="293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8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3FAED-1F88-49C0-B297-826E325302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49292E-0F81-4FA7-BBE4-F65D1CEFDA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BFD3B-A244-4A0B-93C5-E46A5425C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82F2-FE22-4633-88A8-2AB2D626B048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F93D6-5A72-416B-A2CA-9F4F7A711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D2F1B-8975-4D8D-B91F-1C5EEDD94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2EEA4-E4E9-4354-87F0-D1765F80A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483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6BCA6-003E-42F2-A6CC-8DA26440C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8AFC5C-475D-4E3C-8C51-EEBC0DE5D5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01849-50CE-472A-8968-6D994C677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82F2-FE22-4633-88A8-2AB2D626B048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814C8A-1241-4780-B042-DB84C8A86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8A287-2382-4DCE-8114-9A51DD4C7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2EEA4-E4E9-4354-87F0-D1765F80A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513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5E6514-AC19-4532-98E5-CD525591FF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28410F-C2B2-43AB-BE21-35AF6A7F17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99EB7-B6CF-42C7-B62D-8693DCD02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82F2-FE22-4633-88A8-2AB2D626B048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5AFFCA-0A83-48EE-9C3C-2D4C0AD1F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E2F975-9BD9-4310-9C91-A8C0DD306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2EEA4-E4E9-4354-87F0-D1765F80A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351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A4345-6C2E-462C-874C-9A9DA529C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11D67-F7B9-4D07-A9A8-82A7884E66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65760" indent="-3657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Wingdings" panose="05000000000000000000" pitchFamily="2" charset="2"/>
              <a:buChar char="q"/>
              <a:defRPr/>
            </a:lvl1pPr>
            <a:lvl2pPr marL="685800" indent="-2286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ü"/>
              <a:defRPr/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lvl3pPr>
            <a:lvl4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lvl4pPr>
            <a:lvl5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3A05A-35A5-48CC-84E5-192704791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82F2-FE22-4633-88A8-2AB2D626B048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9BE9EB-ADEE-49DB-BB04-890C5778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23FFC-0232-4DC7-BAAD-F874D1DF5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2EEA4-E4E9-4354-87F0-D1765F80A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346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58277-8C3E-4C4E-9BEE-7929F5122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C959D3-C867-4672-B1EE-E297AA5B68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9BA5CE-B4E0-49B4-B233-25A039437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82F2-FE22-4633-88A8-2AB2D626B048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A67D34-70B3-4C1B-B231-843905DF3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DAB6C-9501-488E-810C-FEAB57915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2EEA4-E4E9-4354-87F0-D1765F80A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786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14B72-DCD3-4424-BA04-C8E354517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43357A-1B6B-4A1E-9C91-1BAF4CB847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45F2FE-58E6-4E4E-847B-0D736F537D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DDFF92-751B-4ECE-AFCD-CE42E3616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82F2-FE22-4633-88A8-2AB2D626B048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E313FE-FD4E-4C87-B238-DA9F3A43D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833300-D89D-4882-A9C8-5608BBB8D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2EEA4-E4E9-4354-87F0-D1765F80A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362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E6523-8A62-4D73-8CCF-800F6E70A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39E059-8097-414B-8211-D90739D6D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734332-9133-4205-ADF5-CA1EED419C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0F4CFA-DEE2-4146-97B6-E254A515C3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FD438E-59A9-4FA3-801A-44BFCE8665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07E795-D204-498E-811E-FFA3B4F1A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82F2-FE22-4633-88A8-2AB2D626B048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F591A2-FA50-45B5-91CE-FFC506EDF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BBBFAE-2E90-4575-9EF2-46F6DFDCA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2EEA4-E4E9-4354-87F0-D1765F80A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647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4C5E8-F550-468F-BDD8-937A34511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538ABA-2B6A-40BF-B425-F6D192D2F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82F2-FE22-4633-88A8-2AB2D626B048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6E086A-B43A-4107-88CC-771E90284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4B1B53-AC00-440C-B69A-0F6075D72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2EEA4-E4E9-4354-87F0-D1765F80A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157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044CEA-6A33-48E3-A8DB-E74114BE9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82F2-FE22-4633-88A8-2AB2D626B048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4391E4-68F3-46A0-A297-216FD341A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2BD91B-02E6-44BE-B385-8A2E7AEC7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2EEA4-E4E9-4354-87F0-D1765F80A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747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BF5A7-5B5C-438D-88C9-CC572720D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ACE40E-B69B-4F35-84A9-C5C0160B62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AEB7AB-34AF-4453-81BA-5B0B196E16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768818-1970-4A5D-AF04-425B544EB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82F2-FE22-4633-88A8-2AB2D626B048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EE6F9-5891-423F-B2E1-82421B288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CA9ED7-F781-4139-A3F3-9160F9A00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2EEA4-E4E9-4354-87F0-D1765F80A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866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810D2-40B4-4EB9-8B9F-7F3732912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2AD013-DC7B-487D-8990-152C2D9E42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B63851-643E-4BA1-ACB1-91D7120368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59D4C7-9EFC-45DC-AFB4-A757C7B80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82F2-FE22-4633-88A8-2AB2D626B048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3E8046-9929-418E-9A3E-40EDC37B1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9E8755-9DCC-43D8-9570-F7DA64C4A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2EEA4-E4E9-4354-87F0-D1765F80A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301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5C57DF-8E8A-4B12-943A-0C0D313F8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E793CF-3F79-432E-B274-6C8DBA11FE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07EF0-0D29-4DCC-95A9-C180AA56F2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7882F2-FE22-4633-88A8-2AB2D626B048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F33B7-BA75-44AB-9A70-1106AFC95E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03BD96-BF71-4ECB-9075-51C2D956EE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F2EEA4-E4E9-4354-87F0-D1765F80A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9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11108053@off365.ncku.edu.tw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hyperlink" Target="https://youtu.be/G7Jd_a1BgvQ?t=20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82732-345D-4860-965A-BA3E323646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00200"/>
            <a:ext cx="9144000" cy="1828800"/>
          </a:xfrm>
        </p:spPr>
        <p:txBody>
          <a:bodyPr>
            <a:normAutofit fontScale="90000"/>
          </a:bodyPr>
          <a:lstStyle/>
          <a:p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經濟學</a:t>
            </a:r>
            <a:br>
              <a:rPr lang="en-US" altLang="zh-TW" dirty="0"/>
            </a:br>
            <a:r>
              <a:rPr lang="en-US" altLang="zh-TW">
                <a:latin typeface="Baskerville Old Face" panose="02020602080505020303" pitchFamily="18" charset="0"/>
              </a:rPr>
              <a:t>Economics and </a:t>
            </a:r>
            <a:r>
              <a:rPr lang="en-US" altLang="zh-TW" dirty="0">
                <a:latin typeface="Baskerville Old Face" panose="02020602080505020303" pitchFamily="18" charset="0"/>
              </a:rPr>
              <a:t>Life</a:t>
            </a:r>
            <a:endParaRPr lang="en-US" dirty="0">
              <a:latin typeface="Baskerville Old Face" panose="02020602080505020303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FD69E-14F5-44DF-8BB0-19905F14CD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29975"/>
            <a:ext cx="9144000" cy="2461398"/>
          </a:xfrm>
        </p:spPr>
        <p:txBody>
          <a:bodyPr>
            <a:normAutofit fontScale="70000" lnSpcReduction="20000"/>
          </a:bodyPr>
          <a:lstStyle/>
          <a:p>
            <a:r>
              <a:rPr lang="zh-TW" altLang="en-US" sz="3500" dirty="0">
                <a:latin typeface="Baskerville Old Face" panose="02020602080505020303" pitchFamily="18" charset="0"/>
              </a:rPr>
              <a:t>李繼宇</a:t>
            </a:r>
            <a:endParaRPr lang="en-US" altLang="zh-TW" sz="3500" dirty="0">
              <a:latin typeface="Baskerville Old Face" panose="02020602080505020303" pitchFamily="18" charset="0"/>
            </a:endParaRPr>
          </a:p>
          <a:p>
            <a:r>
              <a:rPr lang="en-US" altLang="zh-TW" sz="3500" dirty="0">
                <a:latin typeface="Baskerville Old Face" panose="02020602080505020303" pitchFamily="18" charset="0"/>
              </a:rPr>
              <a:t>Dr. Gi-Eu Lee</a:t>
            </a:r>
          </a:p>
          <a:p>
            <a:r>
              <a:rPr lang="en-US" altLang="zh-TW" sz="2400" dirty="0">
                <a:latin typeface="Baskerville Old Face" panose="02020602080505020303" pitchFamily="18" charset="0"/>
                <a:hlinkClick r:id="rId2"/>
              </a:rPr>
              <a:t>11108053@off365.ncku.edu.tw</a:t>
            </a:r>
            <a:endParaRPr lang="en-US" altLang="zh-TW" sz="2400" dirty="0">
              <a:latin typeface="Baskerville Old Face" panose="02020602080505020303" pitchFamily="18" charset="0"/>
            </a:endParaRPr>
          </a:p>
          <a:p>
            <a:endParaRPr lang="en-US" altLang="zh-TW" dirty="0">
              <a:latin typeface="Baskerville Old Face" panose="02020602080505020303" pitchFamily="18" charset="0"/>
            </a:endParaRPr>
          </a:p>
          <a:p>
            <a:r>
              <a:rPr lang="en-US" altLang="zh-TW" sz="2600" dirty="0">
                <a:latin typeface="Baskerville Old Face" panose="02020602080505020303" pitchFamily="18" charset="0"/>
              </a:rPr>
              <a:t>Week</a:t>
            </a:r>
            <a:r>
              <a:rPr lang="zh-TW" altLang="en-US" sz="2600" dirty="0">
                <a:latin typeface="Baskerville Old Face" panose="02020602080505020303" pitchFamily="18" charset="0"/>
              </a:rPr>
              <a:t> </a:t>
            </a:r>
            <a:r>
              <a:rPr lang="en-US" altLang="zh-TW" sz="2600" dirty="0">
                <a:latin typeface="Baskerville Old Face" panose="02020602080505020303" pitchFamily="18" charset="0"/>
              </a:rPr>
              <a:t>1</a:t>
            </a:r>
          </a:p>
          <a:p>
            <a:r>
              <a:rPr lang="en-US" altLang="zh-TW" sz="2600" dirty="0">
                <a:latin typeface="Baskerville Old Face" panose="02020602080505020303" pitchFamily="18" charset="0"/>
              </a:rPr>
              <a:t>Spring Semester, 2023</a:t>
            </a:r>
          </a:p>
          <a:p>
            <a:r>
              <a:rPr lang="en-US" dirty="0">
                <a:latin typeface="Baskerville Old Face" panose="02020602080505020303" pitchFamily="18" charset="0"/>
              </a:rPr>
              <a:t>National Cheng Kung 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158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7AECD-5F3B-470B-BD2D-3AF47A145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教學計劃</a:t>
            </a:r>
            <a:r>
              <a:rPr lang="en-US" altLang="zh-TW" dirty="0"/>
              <a:t>(Syllabus)</a:t>
            </a:r>
            <a:r>
              <a:rPr lang="zh-TW" altLang="en-US" dirty="0"/>
              <a:t>說明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C2E26-A12E-4FCF-A207-3FCE8FD81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因應開課時程，教學內容調整</a:t>
            </a:r>
            <a:endParaRPr lang="en-US" altLang="zh-TW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48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D0481-7C6D-4D77-8BE6-836F8C4B4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711432"/>
          </a:xfrm>
        </p:spPr>
        <p:txBody>
          <a:bodyPr>
            <a:normAutofit/>
          </a:bodyPr>
          <a:lstStyle/>
          <a:p>
            <a:pPr algn="ctr"/>
            <a:br>
              <a:rPr lang="en-US" altLang="zh-TW" b="1" dirty="0">
                <a:latin typeface="+mj-ea"/>
              </a:rPr>
            </a:br>
            <a:r>
              <a:rPr lang="zh-TW" altLang="en-US" b="1" dirty="0">
                <a:latin typeface="+mj-ea"/>
              </a:rPr>
              <a:t>什麼是</a:t>
            </a:r>
            <a:r>
              <a:rPr lang="zh-TW" altLang="en-US" b="1" dirty="0"/>
              <a:t>經濟學</a:t>
            </a:r>
            <a:r>
              <a:rPr lang="en-US" altLang="zh-TW" b="1" dirty="0"/>
              <a:t>?</a:t>
            </a:r>
            <a:br>
              <a:rPr lang="zh-TW" altLang="en-US" b="1" dirty="0"/>
            </a:br>
            <a:endParaRPr lang="en-US" b="1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95478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529C2-E468-4D00-B74A-259421C86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經濟學研究核心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81BC0-B944-409B-A2BF-E73E3C86F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TW" altLang="en-US" b="1" u="sng" dirty="0"/>
              <a:t>在資源有限情況下</a:t>
            </a:r>
            <a:r>
              <a:rPr lang="zh-TW" altLang="en-US" dirty="0"/>
              <a:t>，探討人類</a:t>
            </a:r>
            <a:r>
              <a:rPr lang="en-US" altLang="zh-TW" dirty="0"/>
              <a:t>(</a:t>
            </a:r>
            <a:r>
              <a:rPr lang="zh-TW" altLang="en-US" dirty="0"/>
              <a:t>個人或總體社會</a:t>
            </a:r>
            <a:r>
              <a:rPr lang="en-US" altLang="zh-TW" dirty="0"/>
              <a:t>)</a:t>
            </a:r>
            <a:r>
              <a:rPr lang="zh-TW" altLang="en-US" b="1" u="sng" dirty="0"/>
              <a:t>決策活動</a:t>
            </a:r>
            <a:r>
              <a:rPr lang="zh-TW" altLang="en-US" dirty="0"/>
              <a:t>，以期</a:t>
            </a:r>
            <a:r>
              <a:rPr lang="zh-TW" altLang="en-US" b="1" u="sng" dirty="0"/>
              <a:t>增進人類福祉</a:t>
            </a:r>
            <a:endParaRPr lang="en-US" altLang="zh-TW" b="1" u="sng" dirty="0"/>
          </a:p>
          <a:p>
            <a:r>
              <a:rPr lang="zh-TW" altLang="en-US" dirty="0"/>
              <a:t>經濟學常探討</a:t>
            </a:r>
            <a:endParaRPr lang="en-US" altLang="zh-TW" dirty="0"/>
          </a:p>
          <a:p>
            <a:pPr lvl="1"/>
            <a:r>
              <a:rPr lang="zh-TW" altLang="en-US" dirty="0"/>
              <a:t>決策活動</a:t>
            </a:r>
            <a:r>
              <a:rPr lang="en-US" altLang="zh-TW" dirty="0"/>
              <a:t>:</a:t>
            </a:r>
          </a:p>
          <a:p>
            <a:pPr lvl="2"/>
            <a:r>
              <a:rPr lang="zh-TW" altLang="en-US" dirty="0"/>
              <a:t>財富分配</a:t>
            </a:r>
            <a:endParaRPr lang="en-US" altLang="zh-TW" dirty="0"/>
          </a:p>
          <a:p>
            <a:pPr lvl="2"/>
            <a:r>
              <a:rPr lang="zh-TW" altLang="en-US" dirty="0"/>
              <a:t>生產活動</a:t>
            </a:r>
            <a:endParaRPr lang="en-US" altLang="zh-TW" dirty="0"/>
          </a:p>
          <a:p>
            <a:pPr lvl="2"/>
            <a:r>
              <a:rPr lang="zh-TW" altLang="en-US" dirty="0"/>
              <a:t>消費活動</a:t>
            </a:r>
            <a:endParaRPr lang="en-US" altLang="zh-TW" dirty="0"/>
          </a:p>
          <a:p>
            <a:pPr lvl="1"/>
            <a:r>
              <a:rPr lang="zh-TW" altLang="en-US" dirty="0"/>
              <a:t>人類為最大化福祉產生的互動</a:t>
            </a:r>
            <a:r>
              <a:rPr lang="en-US" altLang="zh-TW" dirty="0"/>
              <a:t>(ex: </a:t>
            </a:r>
            <a:r>
              <a:rPr lang="zh-TW" altLang="en-US" dirty="0"/>
              <a:t>交易、外部性、賽局</a:t>
            </a:r>
            <a:r>
              <a:rPr lang="en-US" altLang="zh-TW" dirty="0"/>
              <a:t>)</a:t>
            </a:r>
          </a:p>
          <a:p>
            <a:pPr lvl="1"/>
            <a:r>
              <a:rPr lang="zh-TW" altLang="en-US" dirty="0"/>
              <a:t>影響總體經濟活動之因素</a:t>
            </a:r>
            <a:r>
              <a:rPr lang="en-US" altLang="zh-TW" dirty="0"/>
              <a:t>(</a:t>
            </a:r>
            <a:r>
              <a:rPr lang="zh-TW" altLang="en-US" dirty="0"/>
              <a:t>通常為經濟學</a:t>
            </a:r>
            <a:r>
              <a:rPr lang="en-US" altLang="zh-TW" dirty="0"/>
              <a:t>(</a:t>
            </a:r>
            <a:r>
              <a:rPr lang="zh-TW" altLang="en-US" dirty="0"/>
              <a:t>二</a:t>
            </a:r>
            <a:r>
              <a:rPr lang="en-US" altLang="zh-TW" dirty="0"/>
              <a:t>))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625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529C2-E468-4D00-B74A-259421C86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人類活動與決策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81BC0-B944-409B-A2BF-E73E3C86F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幾乎各種人類活動都涉及決策行為</a:t>
            </a:r>
            <a:r>
              <a:rPr lang="en-US" altLang="zh-TW" dirty="0"/>
              <a:t>: </a:t>
            </a:r>
            <a:r>
              <a:rPr lang="zh-TW" altLang="en-US" dirty="0"/>
              <a:t>早餐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314333-92F2-4432-8405-1A307C7E49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" y="2677161"/>
            <a:ext cx="2799842" cy="34998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DCC5F6-ED44-4DF8-B1B3-06128F0DB2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4750" y="2841149"/>
            <a:ext cx="4762500" cy="31718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1C1360-5C8D-48DA-A578-0D781669BC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6208" y="2160112"/>
            <a:ext cx="2681476" cy="401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0020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529C2-E468-4D00-B74A-259421C86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人類活動與決策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81BC0-B944-409B-A2BF-E73E3C86F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幾乎各種人類活動都涉及決策行為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交通方式</a:t>
            </a:r>
            <a:endParaRPr lang="en-US" dirty="0"/>
          </a:p>
        </p:txBody>
      </p:sp>
      <p:pic>
        <p:nvPicPr>
          <p:cNvPr id="1026" name="Picture 2" descr="Photo of Bus During Evening">
            <a:extLst>
              <a:ext uri="{FF2B5EF4-FFF2-40B4-BE49-F238E27FC236}">
                <a16:creationId xmlns:a16="http://schemas.microsoft.com/office/drawing/2014/main" id="{B9469228-C9F9-41F1-B4B7-40E41AF87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21" y="3160395"/>
            <a:ext cx="2221653" cy="3332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600C5D3-5492-4AA8-A9E5-90199A0897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8346" y="5264150"/>
            <a:ext cx="4352925" cy="10477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303498-B6B8-43FE-B3D5-C971A3FEDD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1715" y="3289547"/>
            <a:ext cx="3754501" cy="32147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2080C88-3945-478B-A18A-8D064E694C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1201" y="1316292"/>
            <a:ext cx="4487214" cy="3580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6494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529C2-E468-4D00-B74A-259421C86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人類活動與決策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81BC0-B944-409B-A2BF-E73E3C86F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幾乎各種人類活動都涉及決策行為</a:t>
            </a:r>
            <a:endParaRPr lang="en-US" altLang="zh-TW" dirty="0"/>
          </a:p>
          <a:p>
            <a:r>
              <a:rPr lang="zh-TW" altLang="en-US" dirty="0"/>
              <a:t>資源有限下，選取滿足程度最大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 的選項方案</a:t>
            </a:r>
            <a:r>
              <a:rPr lang="en-US" altLang="zh-TW" dirty="0"/>
              <a:t>/</a:t>
            </a:r>
            <a:r>
              <a:rPr lang="zh-TW" altLang="en-US" dirty="0"/>
              <a:t>產品</a:t>
            </a:r>
            <a:r>
              <a:rPr lang="en-US" altLang="zh-TW" dirty="0"/>
              <a:t>/</a:t>
            </a:r>
            <a:r>
              <a:rPr lang="zh-TW" altLang="en-US" dirty="0"/>
              <a:t>政策</a:t>
            </a:r>
            <a:r>
              <a:rPr lang="en-US" altLang="zh-TW" dirty="0"/>
              <a:t>/</a:t>
            </a:r>
            <a:r>
              <a:rPr lang="zh-TW" altLang="en-US" dirty="0"/>
              <a:t>制度</a:t>
            </a:r>
            <a:r>
              <a:rPr lang="en-US" altLang="zh-TW" dirty="0"/>
              <a:t>/</a:t>
            </a:r>
            <a:r>
              <a:rPr lang="zh-TW" altLang="en-US" dirty="0"/>
              <a:t>法律</a:t>
            </a:r>
            <a:r>
              <a:rPr lang="en-US" altLang="zh-TW" dirty="0"/>
              <a:t>…</a:t>
            </a:r>
            <a:r>
              <a:rPr lang="zh-TW" altLang="en-US" dirty="0"/>
              <a:t>等等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DA4CF6-3EB0-485E-9589-B4FA267E5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6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215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529C2-E468-4D00-B74A-259421C86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經濟學於社會科學相關科系之應用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81BC0-B944-409B-A2BF-E73E3C86F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企管</a:t>
            </a:r>
            <a:r>
              <a:rPr lang="en-US" altLang="zh-TW" dirty="0"/>
              <a:t>:</a:t>
            </a:r>
            <a:r>
              <a:rPr lang="zh-TW" altLang="en-US" dirty="0"/>
              <a:t>人資、財務、公司生產決策等等</a:t>
            </a:r>
            <a:r>
              <a:rPr lang="en-US" altLang="zh-TW" dirty="0"/>
              <a:t>??</a:t>
            </a:r>
          </a:p>
          <a:p>
            <a:r>
              <a:rPr lang="zh-TW" altLang="en-US" dirty="0"/>
              <a:t>統計</a:t>
            </a:r>
            <a:r>
              <a:rPr lang="en-US" altLang="zh-TW" dirty="0"/>
              <a:t>: </a:t>
            </a:r>
            <a:r>
              <a:rPr lang="zh-TW" altLang="en-US" dirty="0"/>
              <a:t>常需基於經濟理論以架構統計模型</a:t>
            </a:r>
            <a:r>
              <a:rPr lang="en-US" altLang="zh-TW" dirty="0"/>
              <a:t>?</a:t>
            </a:r>
            <a:r>
              <a:rPr lang="zh-TW" altLang="en-US" dirty="0"/>
              <a:t> 模型分析結果之闡述仰賴經濟學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資管</a:t>
            </a:r>
            <a:r>
              <a:rPr lang="en-US" altLang="zh-TW" dirty="0"/>
              <a:t>:</a:t>
            </a:r>
            <a:r>
              <a:rPr lang="zh-TW" altLang="en-US" dirty="0"/>
              <a:t>資訊專案導入</a:t>
            </a:r>
            <a:r>
              <a:rPr lang="en-US" altLang="zh-TW" dirty="0"/>
              <a:t>?</a:t>
            </a:r>
            <a:r>
              <a:rPr lang="zh-TW" altLang="en-US" dirty="0"/>
              <a:t>硬體更新</a:t>
            </a:r>
            <a:r>
              <a:rPr lang="en-US" altLang="zh-TW" dirty="0"/>
              <a:t>?</a:t>
            </a:r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7315230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529C2-E468-4D00-B74A-259421C86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經濟學於日常生活之應用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81BC0-B944-409B-A2BF-E73E3C86F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多數涉及取捨的決策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endParaRPr lang="en-US" altLang="zh-TW" dirty="0"/>
          </a:p>
          <a:p>
            <a:pPr lvl="1"/>
            <a:r>
              <a:rPr lang="zh-TW" altLang="en-US" dirty="0"/>
              <a:t>買房、結婚、生小孩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需要改變</a:t>
            </a:r>
            <a:r>
              <a:rPr lang="en-US" altLang="zh-TW" dirty="0"/>
              <a:t>“</a:t>
            </a:r>
            <a:r>
              <a:rPr lang="zh-TW" altLang="en-US" dirty="0">
                <a:solidFill>
                  <a:srgbClr val="00B050"/>
                </a:solidFill>
              </a:rPr>
              <a:t>較差</a:t>
            </a:r>
            <a:r>
              <a:rPr lang="en-US" altLang="zh-TW" dirty="0"/>
              <a:t>”</a:t>
            </a:r>
            <a:r>
              <a:rPr lang="zh-TW" altLang="en-US" dirty="0"/>
              <a:t>行為時，建立誘因</a:t>
            </a:r>
            <a:endParaRPr lang="en-US" altLang="zh-TW" dirty="0"/>
          </a:p>
          <a:p>
            <a:pPr lvl="1"/>
            <a:r>
              <a:rPr lang="zh-TW" altLang="en-US" dirty="0"/>
              <a:t>避免亂丟垃圾</a:t>
            </a:r>
            <a:endParaRPr lang="en-US" altLang="zh-TW" dirty="0"/>
          </a:p>
          <a:p>
            <a:pPr lvl="1"/>
            <a:r>
              <a:rPr lang="zh-TW" altLang="en-US" dirty="0"/>
              <a:t>努力念書</a:t>
            </a:r>
            <a:endParaRPr lang="en-US" altLang="zh-TW" dirty="0"/>
          </a:p>
          <a:p>
            <a:pPr lvl="1"/>
            <a:r>
              <a:rPr lang="zh-TW" altLang="en-US" dirty="0"/>
              <a:t>減肥</a:t>
            </a:r>
            <a:r>
              <a:rPr lang="en-US" altLang="zh-TW" dirty="0"/>
              <a:t>?</a:t>
            </a:r>
          </a:p>
          <a:p>
            <a:pPr lvl="1"/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3543521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529C2-E468-4D00-B74A-259421C86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經濟學的限制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81BC0-B944-409B-A2BF-E73E3C86F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價值判斷以效率為主</a:t>
            </a:r>
            <a:endParaRPr lang="en-US" altLang="zh-TW" dirty="0"/>
          </a:p>
          <a:p>
            <a:r>
              <a:rPr lang="zh-TW" altLang="en-US" dirty="0"/>
              <a:t>主觀意識形態難以處理</a:t>
            </a:r>
            <a:endParaRPr lang="en-US" altLang="zh-TW" dirty="0"/>
          </a:p>
          <a:p>
            <a:pPr lvl="1"/>
            <a:r>
              <a:rPr lang="zh-TW" altLang="en-US" dirty="0"/>
              <a:t>公平</a:t>
            </a:r>
            <a:r>
              <a:rPr lang="en-US" altLang="zh-TW" dirty="0"/>
              <a:t>vs.</a:t>
            </a:r>
            <a:r>
              <a:rPr lang="zh-TW" altLang="en-US" dirty="0"/>
              <a:t>效率</a:t>
            </a:r>
            <a:endParaRPr lang="en-US" altLang="zh-TW" dirty="0"/>
          </a:p>
          <a:p>
            <a:pPr lvl="1"/>
            <a:r>
              <a:rPr lang="zh-TW" altLang="en-US" dirty="0"/>
              <a:t>公平</a:t>
            </a:r>
            <a:r>
              <a:rPr lang="en-US" altLang="zh-TW" dirty="0"/>
              <a:t>vs……..</a:t>
            </a:r>
          </a:p>
          <a:p>
            <a:pPr lvl="1"/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4791089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529C2-E468-4D00-B74A-259421C86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經濟學次領域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81BC0-B944-409B-A2BF-E73E3C86F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個體經濟學</a:t>
            </a:r>
            <a:endParaRPr lang="en-US" altLang="zh-TW" dirty="0"/>
          </a:p>
          <a:p>
            <a:pPr lvl="1"/>
            <a:r>
              <a:rPr lang="zh-TW" altLang="en-US" dirty="0"/>
              <a:t>勞動經濟學</a:t>
            </a:r>
            <a:endParaRPr lang="en-US" altLang="zh-TW" dirty="0"/>
          </a:p>
          <a:p>
            <a:pPr lvl="1"/>
            <a:r>
              <a:rPr lang="zh-TW" altLang="en-US" dirty="0"/>
              <a:t>環境經濟學</a:t>
            </a:r>
            <a:r>
              <a:rPr lang="en-US" altLang="zh-TW" dirty="0"/>
              <a:t>(</a:t>
            </a:r>
            <a:r>
              <a:rPr lang="zh-TW" altLang="en-US" dirty="0"/>
              <a:t>資源、氣候變遷經濟學</a:t>
            </a:r>
            <a:r>
              <a:rPr lang="en-US" altLang="zh-TW" dirty="0"/>
              <a:t>)</a:t>
            </a:r>
          </a:p>
          <a:p>
            <a:pPr lvl="1"/>
            <a:r>
              <a:rPr lang="zh-TW" altLang="en-US" dirty="0"/>
              <a:t>制度經濟學</a:t>
            </a:r>
            <a:endParaRPr lang="en-US" altLang="zh-TW" dirty="0"/>
          </a:p>
          <a:p>
            <a:pPr lvl="1"/>
            <a:r>
              <a:rPr lang="zh-TW" altLang="en-US" dirty="0"/>
              <a:t>資訊經濟學</a:t>
            </a:r>
            <a:endParaRPr lang="en-US" altLang="zh-TW" dirty="0"/>
          </a:p>
          <a:p>
            <a:pPr lvl="1"/>
            <a:r>
              <a:rPr lang="zh-TW" altLang="en-US" dirty="0"/>
              <a:t>文化經濟學</a:t>
            </a:r>
            <a:endParaRPr lang="en-US" altLang="zh-TW" dirty="0"/>
          </a:p>
          <a:p>
            <a:pPr lvl="1"/>
            <a:r>
              <a:rPr lang="en-US" altLang="zh-TW" dirty="0"/>
              <a:t>……</a:t>
            </a:r>
          </a:p>
          <a:p>
            <a:r>
              <a:rPr lang="zh-TW" altLang="en-US" dirty="0"/>
              <a:t>總體經濟學</a:t>
            </a:r>
            <a:endParaRPr lang="en-US" altLang="zh-TW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398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CF555-2CFE-4545-BE5D-27749464D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本日進度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07303-C483-47A0-A352-D7F9B2DE3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課室</a:t>
            </a:r>
            <a:r>
              <a:rPr lang="en-US" altLang="zh-TW" dirty="0"/>
              <a:t>(</a:t>
            </a:r>
            <a:r>
              <a:rPr lang="zh-TW" altLang="en-US" dirty="0"/>
              <a:t>實體與網路</a:t>
            </a:r>
            <a:r>
              <a:rPr lang="en-US" altLang="zh-TW" dirty="0"/>
              <a:t>)</a:t>
            </a:r>
            <a:r>
              <a:rPr lang="zh-TW" altLang="en-US" dirty="0"/>
              <a:t>規則</a:t>
            </a:r>
            <a:r>
              <a:rPr lang="en-US" altLang="zh-TW" dirty="0"/>
              <a:t>(Important!!)</a:t>
            </a:r>
          </a:p>
          <a:p>
            <a:r>
              <a:rPr lang="zh-TW" altLang="en-US" dirty="0"/>
              <a:t>課程簡介與課綱說明</a:t>
            </a:r>
            <a:endParaRPr lang="en-US" altLang="zh-TW" dirty="0"/>
          </a:p>
          <a:p>
            <a:r>
              <a:rPr lang="zh-TW" altLang="en-US" dirty="0"/>
              <a:t>經濟學概念導入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7136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529C2-E468-4D00-B74A-259421C86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經濟學者的思考與研究方法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81BC0-B944-409B-A2BF-E73E3C86F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觀察現象，提出假設與建構理論模型</a:t>
            </a:r>
            <a:endParaRPr lang="en-US" altLang="zh-TW" dirty="0"/>
          </a:p>
          <a:p>
            <a:pPr lvl="1"/>
            <a:r>
              <a:rPr lang="zh-TW" altLang="en-US" dirty="0"/>
              <a:t>簡化複雜現象</a:t>
            </a:r>
            <a:endParaRPr lang="en-US" altLang="zh-TW" dirty="0"/>
          </a:p>
          <a:p>
            <a:pPr lvl="1"/>
            <a:r>
              <a:rPr lang="zh-TW" altLang="en-US" dirty="0"/>
              <a:t>邏輯、數學、圖像分析</a:t>
            </a:r>
            <a:endParaRPr lang="en-US" altLang="zh-TW" dirty="0"/>
          </a:p>
          <a:p>
            <a:r>
              <a:rPr lang="zh-TW" altLang="en-US" dirty="0"/>
              <a:t>蒐集資料，分析、驗證或修正理論</a:t>
            </a:r>
            <a:endParaRPr lang="en-US" altLang="zh-TW" dirty="0"/>
          </a:p>
          <a:p>
            <a:r>
              <a:rPr lang="zh-TW" altLang="en-US" dirty="0"/>
              <a:t>實證經濟學</a:t>
            </a:r>
            <a:endParaRPr lang="en-US" altLang="zh-TW" dirty="0"/>
          </a:p>
          <a:p>
            <a:pPr lvl="1"/>
            <a:r>
              <a:rPr lang="zh-TW" altLang="en-US" dirty="0"/>
              <a:t>與自然科學不同，社會科學進行有效</a:t>
            </a:r>
            <a:r>
              <a:rPr lang="en-US" altLang="zh-TW" dirty="0"/>
              <a:t>”</a:t>
            </a:r>
            <a:r>
              <a:rPr lang="zh-TW" altLang="en-US" dirty="0"/>
              <a:t>實驗</a:t>
            </a:r>
            <a:r>
              <a:rPr lang="en-US" altLang="zh-TW" dirty="0"/>
              <a:t>”</a:t>
            </a:r>
            <a:r>
              <a:rPr lang="zh-TW" altLang="en-US" dirty="0"/>
              <a:t>之困難度很高</a:t>
            </a:r>
            <a:endParaRPr lang="en-US" altLang="zh-TW" dirty="0"/>
          </a:p>
          <a:p>
            <a:r>
              <a:rPr lang="en-US" altLang="zh-TW" dirty="0"/>
              <a:t>10</a:t>
            </a:r>
            <a:r>
              <a:rPr lang="zh-TW" altLang="en-US" dirty="0"/>
              <a:t>個經濟學家可能有</a:t>
            </a:r>
            <a:r>
              <a:rPr lang="en-US" altLang="zh-TW" dirty="0"/>
              <a:t>11</a:t>
            </a:r>
            <a:r>
              <a:rPr lang="zh-TW" altLang="en-US" dirty="0"/>
              <a:t>種不同觀點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5888984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D38CC-7B83-47C5-AE7D-C37F61C24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簡化複雜現象</a:t>
            </a:r>
            <a:r>
              <a:rPr lang="en-US" altLang="zh-TW" dirty="0"/>
              <a:t>--</a:t>
            </a:r>
            <a:r>
              <a:rPr lang="zh-TW" altLang="en-US" dirty="0"/>
              <a:t>經濟循環圖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85A88D-C3A5-4C96-9FB8-0C3D59B428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13120" y="1825625"/>
            <a:ext cx="5165759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2C247A-833B-4839-B6D8-3F4C8E38A7C7}"/>
              </a:ext>
            </a:extLst>
          </p:cNvPr>
          <p:cNvSpPr txBox="1"/>
          <p:nvPr/>
        </p:nvSpPr>
        <p:spPr>
          <a:xfrm>
            <a:off x="138780" y="5103674"/>
            <a:ext cx="34781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University of British Columbia (UBC), 2018. UBC Resource Wiki for Economic. At: https://wiki.ubc.ca/EconHelp#Alphabetical_List_of_All_EconHelp_Topics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1D3809-B179-429F-972D-02D00E53C1D7}"/>
              </a:ext>
            </a:extLst>
          </p:cNvPr>
          <p:cNvSpPr txBox="1"/>
          <p:nvPr/>
        </p:nvSpPr>
        <p:spPr>
          <a:xfrm>
            <a:off x="8678879" y="3913810"/>
            <a:ext cx="1498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家戶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EFAFAA-12D5-4E6F-A868-3FD6AD679923}"/>
              </a:ext>
            </a:extLst>
          </p:cNvPr>
          <p:cNvSpPr txBox="1"/>
          <p:nvPr/>
        </p:nvSpPr>
        <p:spPr>
          <a:xfrm>
            <a:off x="2763689" y="3900421"/>
            <a:ext cx="1498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企業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191C2F-9E68-46C3-960B-514E7E62D45D}"/>
              </a:ext>
            </a:extLst>
          </p:cNvPr>
          <p:cNvSpPr txBox="1"/>
          <p:nvPr/>
        </p:nvSpPr>
        <p:spPr>
          <a:xfrm>
            <a:off x="5621581" y="1388825"/>
            <a:ext cx="1498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要素市場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1D2966-378C-44C4-8696-9275FE2DBEC8}"/>
              </a:ext>
            </a:extLst>
          </p:cNvPr>
          <p:cNvSpPr txBox="1"/>
          <p:nvPr/>
        </p:nvSpPr>
        <p:spPr>
          <a:xfrm>
            <a:off x="5621581" y="6176963"/>
            <a:ext cx="1498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產品市場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0FB07E-7A20-46C3-9B57-68CA326F3362}"/>
              </a:ext>
            </a:extLst>
          </p:cNvPr>
          <p:cNvSpPr txBox="1"/>
          <p:nvPr/>
        </p:nvSpPr>
        <p:spPr>
          <a:xfrm>
            <a:off x="998781" y="2843183"/>
            <a:ext cx="149886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/>
              <a:t>貨幣</a:t>
            </a:r>
            <a:endParaRPr lang="en-US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92579F1C-E1DB-498E-8DC1-8EE0F0F4FAC3}"/>
              </a:ext>
            </a:extLst>
          </p:cNvPr>
          <p:cNvSpPr/>
          <p:nvPr/>
        </p:nvSpPr>
        <p:spPr>
          <a:xfrm>
            <a:off x="1748212" y="2843184"/>
            <a:ext cx="436188" cy="369332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1E3A99-FA79-4302-A092-02F242CC74CD}"/>
              </a:ext>
            </a:extLst>
          </p:cNvPr>
          <p:cNvSpPr txBox="1"/>
          <p:nvPr/>
        </p:nvSpPr>
        <p:spPr>
          <a:xfrm>
            <a:off x="8799638" y="2083600"/>
            <a:ext cx="3478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/>
              <a:t>課本，第二章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8090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D0481-7C6D-4D77-8BE6-836F8C4B4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711432"/>
          </a:xfrm>
        </p:spPr>
        <p:txBody>
          <a:bodyPr>
            <a:normAutofit/>
          </a:bodyPr>
          <a:lstStyle/>
          <a:p>
            <a:pPr algn="ctr"/>
            <a:br>
              <a:rPr lang="en-US" altLang="zh-TW" b="1" dirty="0">
                <a:latin typeface="+mj-ea"/>
              </a:rPr>
            </a:br>
            <a:r>
              <a:rPr lang="zh-TW" altLang="en-US" b="1" dirty="0"/>
              <a:t>經濟學基本概念</a:t>
            </a:r>
            <a:br>
              <a:rPr lang="zh-TW" altLang="en-US" b="1" dirty="0"/>
            </a:br>
            <a:endParaRPr lang="en-US" b="1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34793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529C2-E468-4D00-B74A-259421C86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u="sng" dirty="0"/>
              <a:t>資源有限</a:t>
            </a:r>
            <a:r>
              <a:rPr lang="en-US" altLang="zh-TW" u="sng" dirty="0"/>
              <a:t>(Scarcity)</a:t>
            </a:r>
            <a:endParaRPr lang="en-US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81BC0-B944-409B-A2BF-E73E3C86F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無論個人或社會，所能擁有的財貨</a:t>
            </a:r>
            <a:r>
              <a:rPr lang="en-US" altLang="zh-TW" dirty="0"/>
              <a:t>(</a:t>
            </a:r>
            <a:r>
              <a:rPr lang="zh-TW" altLang="en-US" dirty="0"/>
              <a:t>資源或貨品</a:t>
            </a:r>
            <a:r>
              <a:rPr lang="en-US" altLang="zh-TW" dirty="0"/>
              <a:t>)</a:t>
            </a:r>
            <a:r>
              <a:rPr lang="zh-TW" altLang="en-US" dirty="0"/>
              <a:t>是有限的</a:t>
            </a:r>
            <a:endParaRPr lang="en-US" altLang="zh-TW" dirty="0"/>
          </a:p>
          <a:p>
            <a:pPr lvl="1"/>
            <a:r>
              <a:rPr lang="zh-TW" altLang="en-US" dirty="0"/>
              <a:t>自然資源有限</a:t>
            </a:r>
            <a:r>
              <a:rPr lang="en-US" altLang="zh-TW" dirty="0"/>
              <a:t>:ex</a:t>
            </a:r>
            <a:r>
              <a:rPr lang="zh-TW" altLang="en-US" dirty="0"/>
              <a:t>土地、水、礦物</a:t>
            </a:r>
            <a:endParaRPr lang="en-US" altLang="zh-TW" dirty="0"/>
          </a:p>
          <a:p>
            <a:pPr lvl="1"/>
            <a:r>
              <a:rPr lang="zh-TW" altLang="en-US" dirty="0"/>
              <a:t>人力資源有限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ex </a:t>
            </a:r>
            <a:r>
              <a:rPr lang="zh-TW" altLang="en-US" dirty="0"/>
              <a:t>勞動力、個人時間</a:t>
            </a:r>
            <a:endParaRPr lang="en-US" altLang="zh-TW" dirty="0"/>
          </a:p>
          <a:p>
            <a:pPr marL="457200" lvl="1" indent="0">
              <a:buNone/>
            </a:pPr>
            <a:r>
              <a:rPr lang="zh-TW" altLang="en-US" dirty="0"/>
              <a:t>    可生產的產品有限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ex:</a:t>
            </a:r>
            <a:r>
              <a:rPr lang="zh-TW" altLang="en-US" dirty="0"/>
              <a:t>消費品與生產工具</a:t>
            </a:r>
            <a:endParaRPr lang="en-US" altLang="zh-TW" dirty="0"/>
          </a:p>
          <a:p>
            <a:r>
              <a:rPr lang="zh-TW" altLang="en-US" dirty="0"/>
              <a:t>資源有限，因此必須進行取捨</a:t>
            </a:r>
            <a:r>
              <a:rPr lang="en-US" altLang="zh-TW" dirty="0"/>
              <a:t>(trade-off)</a:t>
            </a:r>
          </a:p>
          <a:p>
            <a:pPr lvl="1"/>
            <a:r>
              <a:rPr lang="zh-TW" altLang="en-US" dirty="0"/>
              <a:t>時間有限</a:t>
            </a:r>
            <a:r>
              <a:rPr lang="en-US" altLang="zh-TW" dirty="0"/>
              <a:t>:</a:t>
            </a:r>
            <a:r>
              <a:rPr lang="zh-TW" altLang="en-US" dirty="0"/>
              <a:t>念書</a:t>
            </a:r>
            <a:r>
              <a:rPr lang="en-US" altLang="zh-TW" dirty="0"/>
              <a:t>vs.</a:t>
            </a:r>
            <a:r>
              <a:rPr lang="zh-TW" altLang="en-US" dirty="0"/>
              <a:t>打工</a:t>
            </a:r>
            <a:r>
              <a:rPr lang="en-US" altLang="zh-TW" dirty="0"/>
              <a:t>vs.</a:t>
            </a:r>
            <a:r>
              <a:rPr lang="zh-TW" altLang="en-US" dirty="0"/>
              <a:t>玩耍</a:t>
            </a:r>
            <a:r>
              <a:rPr lang="en-US" altLang="zh-TW" dirty="0"/>
              <a:t>vs.</a:t>
            </a:r>
            <a:r>
              <a:rPr lang="zh-TW" altLang="en-US" dirty="0"/>
              <a:t>休息</a:t>
            </a:r>
            <a:r>
              <a:rPr lang="en-US" altLang="zh-TW" dirty="0"/>
              <a:t>vs.</a:t>
            </a:r>
            <a:r>
              <a:rPr lang="zh-TW" altLang="en-US" dirty="0"/>
              <a:t>運動</a:t>
            </a:r>
            <a:r>
              <a:rPr lang="en-US" altLang="zh-TW" dirty="0"/>
              <a:t>vs….</a:t>
            </a:r>
          </a:p>
          <a:p>
            <a:pPr lvl="1"/>
            <a:r>
              <a:rPr lang="zh-TW" altLang="en-US" dirty="0"/>
              <a:t>金錢有限</a:t>
            </a:r>
            <a:r>
              <a:rPr lang="en-US" altLang="zh-TW" dirty="0"/>
              <a:t>:</a:t>
            </a:r>
            <a:r>
              <a:rPr lang="zh-TW" altLang="en-US" dirty="0"/>
              <a:t>買書</a:t>
            </a:r>
            <a:r>
              <a:rPr lang="en-US" altLang="zh-TW" dirty="0"/>
              <a:t>vs.</a:t>
            </a:r>
            <a:r>
              <a:rPr lang="zh-TW" altLang="en-US" dirty="0"/>
              <a:t>吃大餐</a:t>
            </a:r>
            <a:r>
              <a:rPr lang="en-US" altLang="zh-TW" dirty="0"/>
              <a:t>vs.</a:t>
            </a:r>
            <a:r>
              <a:rPr lang="zh-TW" altLang="en-US" dirty="0"/>
              <a:t>買衣服</a:t>
            </a:r>
            <a:r>
              <a:rPr lang="en-US" altLang="zh-TW" dirty="0"/>
              <a:t>vs.</a:t>
            </a:r>
            <a:r>
              <a:rPr lang="zh-TW" altLang="en-US" dirty="0"/>
              <a:t>做公益</a:t>
            </a:r>
            <a:r>
              <a:rPr lang="en-US" altLang="zh-TW" dirty="0"/>
              <a:t>vs….</a:t>
            </a:r>
          </a:p>
          <a:p>
            <a:pPr lvl="1"/>
            <a:r>
              <a:rPr lang="zh-TW" altLang="en-US" dirty="0"/>
              <a:t>土地有限</a:t>
            </a:r>
            <a:r>
              <a:rPr lang="en-US" altLang="zh-TW" dirty="0"/>
              <a:t>:</a:t>
            </a:r>
            <a:r>
              <a:rPr lang="zh-TW" altLang="en-US" dirty="0"/>
              <a:t>種稻</a:t>
            </a:r>
            <a:r>
              <a:rPr lang="en-US" altLang="zh-TW" dirty="0"/>
              <a:t>vs.</a:t>
            </a:r>
            <a:r>
              <a:rPr lang="zh-TW" altLang="en-US" dirty="0"/>
              <a:t>種鳳梨</a:t>
            </a:r>
            <a:r>
              <a:rPr lang="en-US" altLang="zh-TW" dirty="0"/>
              <a:t>vs.</a:t>
            </a:r>
            <a:r>
              <a:rPr lang="zh-TW" altLang="en-US" dirty="0"/>
              <a:t>種麥</a:t>
            </a:r>
            <a:r>
              <a:rPr lang="en-US" altLang="zh-TW" dirty="0"/>
              <a:t>vs.</a:t>
            </a:r>
            <a:r>
              <a:rPr lang="zh-TW" altLang="en-US" dirty="0"/>
              <a:t>種蔬菜</a:t>
            </a:r>
            <a:r>
              <a:rPr lang="en-US" altLang="zh-TW" dirty="0"/>
              <a:t>vs.</a:t>
            </a:r>
            <a:r>
              <a:rPr lang="zh-TW" altLang="en-US" dirty="0"/>
              <a:t>養魚</a:t>
            </a:r>
            <a:r>
              <a:rPr lang="en-US" altLang="zh-TW" dirty="0"/>
              <a:t>vs</a:t>
            </a:r>
            <a:r>
              <a:rPr lang="zh-TW" altLang="en-US" dirty="0"/>
              <a:t>農舍</a:t>
            </a:r>
            <a:r>
              <a:rPr lang="en-US" altLang="zh-TW" dirty="0"/>
              <a:t>vs….</a:t>
            </a:r>
          </a:p>
          <a:p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74A892F1-39C9-4903-8321-EAB262FC1E73}"/>
              </a:ext>
            </a:extLst>
          </p:cNvPr>
          <p:cNvSpPr/>
          <p:nvPr/>
        </p:nvSpPr>
        <p:spPr>
          <a:xfrm>
            <a:off x="1140643" y="3529953"/>
            <a:ext cx="414779" cy="301658"/>
          </a:xfrm>
          <a:prstGeom prst="rightArrow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3945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D38CC-7B83-47C5-AE7D-C37F61C24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取捨</a:t>
            </a:r>
            <a:r>
              <a:rPr lang="en-US" altLang="zh-TW" dirty="0"/>
              <a:t>(Trade-off)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37369-82BE-4121-8F45-64AC72A1C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人類活動</a:t>
            </a:r>
            <a:r>
              <a:rPr lang="en-US" altLang="zh-TW" dirty="0"/>
              <a:t>(</a:t>
            </a:r>
            <a:r>
              <a:rPr lang="zh-TW" altLang="en-US" dirty="0"/>
              <a:t>消費、生產與財富分配</a:t>
            </a:r>
            <a:r>
              <a:rPr lang="en-US" altLang="zh-TW" dirty="0"/>
              <a:t>)</a:t>
            </a:r>
            <a:r>
              <a:rPr lang="zh-TW" altLang="en-US" dirty="0"/>
              <a:t>常面臨不同可能方案間的選擇與取捨</a:t>
            </a:r>
            <a:endParaRPr lang="en-US" altLang="zh-TW" dirty="0"/>
          </a:p>
          <a:p>
            <a:r>
              <a:rPr lang="zh-TW" altLang="en-US" dirty="0"/>
              <a:t>決策目標也常面臨取捨</a:t>
            </a:r>
            <a:r>
              <a:rPr lang="en-US" altLang="zh-TW" dirty="0"/>
              <a:t>:</a:t>
            </a:r>
            <a:r>
              <a:rPr lang="zh-TW" altLang="en-US" dirty="0"/>
              <a:t>追求效率或追求公平</a:t>
            </a:r>
            <a:r>
              <a:rPr lang="en-US" altLang="zh-TW" dirty="0"/>
              <a:t>?</a:t>
            </a:r>
          </a:p>
          <a:p>
            <a:pPr lvl="1"/>
            <a:r>
              <a:rPr lang="zh-TW" altLang="en-US" dirty="0"/>
              <a:t>效率</a:t>
            </a:r>
            <a:r>
              <a:rPr lang="en-US" altLang="zh-TW" dirty="0"/>
              <a:t>:”</a:t>
            </a:r>
            <a:r>
              <a:rPr lang="zh-TW" altLang="en-US" dirty="0"/>
              <a:t>最大</a:t>
            </a:r>
            <a:r>
              <a:rPr lang="en-US" altLang="zh-TW" dirty="0"/>
              <a:t>”</a:t>
            </a:r>
            <a:r>
              <a:rPr lang="zh-TW" altLang="en-US" dirty="0"/>
              <a:t>福祉</a:t>
            </a:r>
            <a:r>
              <a:rPr lang="en-US" altLang="zh-TW" dirty="0"/>
              <a:t>(ex</a:t>
            </a:r>
            <a:r>
              <a:rPr lang="zh-TW" altLang="en-US" dirty="0"/>
              <a:t>高成長高失業</a:t>
            </a:r>
            <a:r>
              <a:rPr lang="en-US" altLang="zh-TW" dirty="0"/>
              <a:t>?)</a:t>
            </a:r>
          </a:p>
          <a:p>
            <a:pPr lvl="1"/>
            <a:r>
              <a:rPr lang="zh-TW" altLang="en-US" dirty="0"/>
              <a:t>公平</a:t>
            </a:r>
            <a:r>
              <a:rPr lang="en-US" altLang="zh-TW" dirty="0"/>
              <a:t>:”</a:t>
            </a:r>
            <a:r>
              <a:rPr lang="zh-TW" altLang="en-US" dirty="0"/>
              <a:t>平等</a:t>
            </a:r>
            <a:r>
              <a:rPr lang="en-US" altLang="zh-TW" dirty="0"/>
              <a:t>“</a:t>
            </a:r>
            <a:r>
              <a:rPr lang="zh-TW" altLang="en-US" dirty="0"/>
              <a:t>分配</a:t>
            </a:r>
            <a:endParaRPr lang="en-US" altLang="zh-TW" dirty="0"/>
          </a:p>
          <a:p>
            <a:r>
              <a:rPr lang="zh-TW" altLang="en-US" dirty="0"/>
              <a:t>本課程範疇</a:t>
            </a:r>
            <a:r>
              <a:rPr lang="en-US" altLang="zh-TW" dirty="0"/>
              <a:t>:</a:t>
            </a:r>
            <a:r>
              <a:rPr lang="zh-TW" altLang="en-US" dirty="0"/>
              <a:t>經濟分析以考慮最大福祉為原則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4127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D38CC-7B83-47C5-AE7D-C37F61C24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理性</a:t>
            </a:r>
            <a:r>
              <a:rPr lang="en-US" altLang="zh-TW" dirty="0"/>
              <a:t>(Rational)</a:t>
            </a:r>
            <a:r>
              <a:rPr lang="zh-TW" altLang="en-US" dirty="0"/>
              <a:t>決策者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37369-82BE-4121-8F45-64AC72A1C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經濟學分析常假設人類為理性的</a:t>
            </a:r>
            <a:endParaRPr lang="en-US" altLang="zh-TW" dirty="0"/>
          </a:p>
          <a:p>
            <a:pPr lvl="1"/>
            <a:r>
              <a:rPr lang="zh-TW" altLang="en-US" u="sng" dirty="0"/>
              <a:t>選擇淨效益較高的方案</a:t>
            </a:r>
            <a:endParaRPr lang="en-US" altLang="zh-TW" u="sng" dirty="0"/>
          </a:p>
          <a:p>
            <a:pPr lvl="1"/>
            <a:r>
              <a:rPr lang="zh-TW" altLang="en-US" u="sng" dirty="0"/>
              <a:t>比較不同方案之效用時具有一致性</a:t>
            </a:r>
            <a:endParaRPr lang="en-US" altLang="zh-TW" u="sng" dirty="0"/>
          </a:p>
          <a:p>
            <a:r>
              <a:rPr lang="zh-TW" altLang="en-US" dirty="0"/>
              <a:t>例如，某人喜歡蘋果勝於柳橙，喜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  歡柳橙勝於香蕉，則有一至性的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  決策者會喜歡蘋果勝於香蕉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  </a:t>
            </a:r>
            <a:endParaRPr lang="en-US" altLang="zh-TW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1418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D38CC-7B83-47C5-AE7D-C37F61C24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理性</a:t>
            </a:r>
            <a:r>
              <a:rPr lang="en-US" altLang="zh-TW" dirty="0"/>
              <a:t>(Rational)</a:t>
            </a:r>
            <a:r>
              <a:rPr lang="zh-TW" altLang="en-US" dirty="0"/>
              <a:t>決策者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37369-82BE-4121-8F45-64AC72A1C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     </a:t>
            </a:r>
            <a:endParaRPr lang="en-US" altLang="zh-TW" dirty="0"/>
          </a:p>
          <a:p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288854-5808-FD97-AED3-BF61DBF6DD7E}"/>
              </a:ext>
            </a:extLst>
          </p:cNvPr>
          <p:cNvGrpSpPr/>
          <p:nvPr/>
        </p:nvGrpSpPr>
        <p:grpSpPr>
          <a:xfrm>
            <a:off x="3958232" y="1562990"/>
            <a:ext cx="4275536" cy="1593985"/>
            <a:chOff x="7078264" y="675497"/>
            <a:chExt cx="4275536" cy="159398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2BF77A8-EFDA-443B-B331-5AED4730B5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78264" y="675497"/>
              <a:ext cx="1226142" cy="159398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B116596-2612-4B20-87E4-8E620D7BA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22853" y="829483"/>
              <a:ext cx="1930947" cy="128601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6DE2361-B8F0-440C-8314-D857E5E6AEC2}"/>
                </a:ext>
              </a:extLst>
            </p:cNvPr>
            <p:cNvSpPr txBox="1"/>
            <p:nvPr/>
          </p:nvSpPr>
          <p:spPr>
            <a:xfrm>
              <a:off x="8657635" y="1186774"/>
              <a:ext cx="5767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/>
                <a:t>&gt;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E3858C2-4203-C930-9BCB-BEB301F43509}"/>
              </a:ext>
            </a:extLst>
          </p:cNvPr>
          <p:cNvGrpSpPr/>
          <p:nvPr/>
        </p:nvGrpSpPr>
        <p:grpSpPr>
          <a:xfrm>
            <a:off x="3705788" y="3476992"/>
            <a:ext cx="4817198" cy="1367040"/>
            <a:chOff x="6725036" y="3004867"/>
            <a:chExt cx="4817198" cy="136704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4848C89-8A19-41D3-855A-559BCD8E22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611288" y="3004867"/>
              <a:ext cx="1930946" cy="128601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0EE2AF0-E140-4344-8065-57EE36CF6AA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25036" y="3085540"/>
              <a:ext cx="1932599" cy="1286367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99C16A3-72A9-4876-A7FF-93F2E3A770F3}"/>
                </a:ext>
              </a:extLst>
            </p:cNvPr>
            <p:cNvSpPr txBox="1"/>
            <p:nvPr/>
          </p:nvSpPr>
          <p:spPr>
            <a:xfrm>
              <a:off x="8905471" y="3354963"/>
              <a:ext cx="5767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/>
                <a:t>&gt;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0F63DAE-1C02-1B9F-2266-B7C3D262ACC3}"/>
              </a:ext>
            </a:extLst>
          </p:cNvPr>
          <p:cNvGrpSpPr/>
          <p:nvPr/>
        </p:nvGrpSpPr>
        <p:grpSpPr>
          <a:xfrm>
            <a:off x="3436731" y="4965874"/>
            <a:ext cx="4898983" cy="1600483"/>
            <a:chOff x="6805367" y="4674522"/>
            <a:chExt cx="4898983" cy="1600483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5C5BC90-6814-498D-A220-C8F7E84122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805367" y="4988638"/>
              <a:ext cx="1926503" cy="1286367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5CBD585-A0E1-415E-AD0B-420919ED27F6}"/>
                </a:ext>
              </a:extLst>
            </p:cNvPr>
            <p:cNvSpPr txBox="1"/>
            <p:nvPr/>
          </p:nvSpPr>
          <p:spPr>
            <a:xfrm>
              <a:off x="8731870" y="5308655"/>
              <a:ext cx="192650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rgbClr val="FF0000"/>
                  </a:solidFill>
                </a:rPr>
                <a:t>??</a:t>
              </a:r>
              <a:r>
                <a:rPr lang="en-US" sz="3600" dirty="0"/>
                <a:t> 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D36431B-2096-4374-AE6D-3682F523807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478948" y="4674522"/>
              <a:ext cx="1225402" cy="15911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242001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D38CC-7B83-47C5-AE7D-C37F61C24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理性</a:t>
            </a:r>
            <a:r>
              <a:rPr lang="en-US" altLang="zh-TW" dirty="0"/>
              <a:t>(Rational)</a:t>
            </a:r>
            <a:r>
              <a:rPr lang="zh-TW" altLang="en-US" dirty="0"/>
              <a:t>決策者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37369-82BE-4121-8F45-64AC72A1C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經濟學分析常假設人類為理性的</a:t>
            </a:r>
            <a:endParaRPr lang="en-US" altLang="zh-TW" dirty="0"/>
          </a:p>
          <a:p>
            <a:pPr lvl="1"/>
            <a:r>
              <a:rPr lang="zh-TW" altLang="en-US" u="sng" dirty="0"/>
              <a:t>選擇淨效益較高的方案</a:t>
            </a:r>
            <a:endParaRPr lang="en-US" altLang="zh-TW" u="sng" dirty="0"/>
          </a:p>
          <a:p>
            <a:pPr lvl="1"/>
            <a:r>
              <a:rPr lang="zh-TW" altLang="en-US" u="sng" dirty="0"/>
              <a:t>比較不同方案之效用時具有一致性</a:t>
            </a:r>
            <a:endParaRPr lang="en-US" altLang="zh-TW" u="sng" dirty="0"/>
          </a:p>
          <a:p>
            <a:r>
              <a:rPr lang="zh-TW" altLang="en-US" dirty="0"/>
              <a:t>例如，某人喜歡蘋果勝於柳橙，喜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  歡柳橙勝於香蕉，則有一至性的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  決策者會喜歡蘋果勝於香蕉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  </a:t>
            </a:r>
            <a:endParaRPr lang="en-US" altLang="zh-TW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BF77A8-EFDA-443B-B331-5AED4730B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8264" y="675497"/>
            <a:ext cx="1226142" cy="15939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B116596-2612-4B20-87E4-8E620D7BA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2853" y="829483"/>
            <a:ext cx="1930947" cy="12860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848C89-8A19-41D3-855A-559BCD8E22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1288" y="3004867"/>
            <a:ext cx="1930946" cy="12860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EE2AF0-E140-4344-8065-57EE36CF6A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5036" y="3085540"/>
            <a:ext cx="1932599" cy="12863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5C5BC90-6814-498D-A220-C8F7E84122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5367" y="4988638"/>
            <a:ext cx="1926503" cy="12863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6DE2361-B8F0-440C-8314-D857E5E6AEC2}"/>
              </a:ext>
            </a:extLst>
          </p:cNvPr>
          <p:cNvSpPr txBox="1"/>
          <p:nvPr/>
        </p:nvSpPr>
        <p:spPr>
          <a:xfrm>
            <a:off x="8657635" y="1186774"/>
            <a:ext cx="576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9C16A3-72A9-4876-A7FF-93F2E3A770F3}"/>
              </a:ext>
            </a:extLst>
          </p:cNvPr>
          <p:cNvSpPr txBox="1"/>
          <p:nvPr/>
        </p:nvSpPr>
        <p:spPr>
          <a:xfrm>
            <a:off x="8905471" y="3354963"/>
            <a:ext cx="576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CBD585-A0E1-415E-AD0B-420919ED27F6}"/>
              </a:ext>
            </a:extLst>
          </p:cNvPr>
          <p:cNvSpPr txBox="1"/>
          <p:nvPr/>
        </p:nvSpPr>
        <p:spPr>
          <a:xfrm>
            <a:off x="8731870" y="5308655"/>
            <a:ext cx="19265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&lt;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D36431B-2096-4374-AE6D-3682F52380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78948" y="4674522"/>
            <a:ext cx="1225402" cy="159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0366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D38CC-7B83-47C5-AE7D-C37F61C24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u="sng" dirty="0"/>
              <a:t>誘因</a:t>
            </a:r>
            <a:r>
              <a:rPr lang="en-US" altLang="zh-TW" dirty="0"/>
              <a:t>(Incentive)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37369-82BE-4121-8F45-64AC72A1C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誘因</a:t>
            </a:r>
            <a:r>
              <a:rPr lang="en-US" altLang="zh-TW" dirty="0"/>
              <a:t>:</a:t>
            </a:r>
            <a:r>
              <a:rPr lang="zh-TW" altLang="en-US" dirty="0"/>
              <a:t>誘因是誘使人們採行某項行動的事物</a:t>
            </a:r>
            <a:endParaRPr lang="en-US" altLang="zh-TW" dirty="0"/>
          </a:p>
          <a:p>
            <a:r>
              <a:rPr lang="zh-TW" altLang="en-US" dirty="0"/>
              <a:t>當一方案可增進福祉時，人類便有動機採行該方案</a:t>
            </a:r>
            <a:endParaRPr lang="en-US" altLang="zh-TW" dirty="0"/>
          </a:p>
          <a:p>
            <a:r>
              <a:rPr lang="zh-TW" altLang="en-US" dirty="0"/>
              <a:t>透過誘因，可能改變人類行為</a:t>
            </a:r>
            <a:endParaRPr lang="en-US" altLang="zh-TW" dirty="0"/>
          </a:p>
          <a:p>
            <a:pPr lvl="1"/>
            <a:r>
              <a:rPr lang="zh-TW" altLang="en-US" dirty="0"/>
              <a:t>點名</a:t>
            </a:r>
            <a:r>
              <a:rPr lang="en-US" altLang="zh-TW" dirty="0"/>
              <a:t>(</a:t>
            </a:r>
            <a:r>
              <a:rPr lang="zh-TW" altLang="en-US" dirty="0"/>
              <a:t>扣分</a:t>
            </a:r>
            <a:r>
              <a:rPr lang="en-US" altLang="zh-TW" dirty="0"/>
              <a:t>OR</a:t>
            </a:r>
            <a:r>
              <a:rPr lang="zh-TW" altLang="en-US" dirty="0"/>
              <a:t>加分</a:t>
            </a:r>
            <a:r>
              <a:rPr lang="en-US" altLang="zh-TW" dirty="0"/>
              <a:t>)</a:t>
            </a:r>
          </a:p>
          <a:p>
            <a:pPr lvl="1"/>
            <a:r>
              <a:rPr lang="zh-TW" altLang="en-US" dirty="0"/>
              <a:t>進口汽車課稅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8762924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D38CC-7B83-47C5-AE7D-C37F61C24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誘因</a:t>
            </a:r>
            <a:r>
              <a:rPr lang="en-US" altLang="zh-TW" dirty="0"/>
              <a:t>(Incentive)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37369-82BE-4121-8F45-64AC72A1C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當交易可增進買家與賣家福祉時，人們自然會形成市場尋求交易</a:t>
            </a:r>
            <a:endParaRPr lang="en-US" altLang="zh-TW" dirty="0"/>
          </a:p>
          <a:p>
            <a:pPr marL="365760"/>
            <a:r>
              <a:rPr lang="zh-TW" altLang="en-US" dirty="0"/>
              <a:t>透過政策或法規建構誘因時，結果未必如政策設計者所想</a:t>
            </a:r>
            <a:endParaRPr lang="en-US" altLang="zh-TW" dirty="0"/>
          </a:p>
          <a:p>
            <a:r>
              <a:rPr lang="zh-TW" altLang="en-US" dirty="0"/>
              <a:t>課本第一章案例</a:t>
            </a:r>
            <a:endParaRPr lang="en-US" altLang="zh-TW" dirty="0"/>
          </a:p>
          <a:p>
            <a:pPr lvl="1"/>
            <a:r>
              <a:rPr lang="zh-TW" altLang="en-US" dirty="0"/>
              <a:t>經濟學家佩茲曼（</a:t>
            </a:r>
            <a:r>
              <a:rPr lang="en-US" altLang="zh-TW" dirty="0"/>
              <a:t>Sam </a:t>
            </a:r>
            <a:r>
              <a:rPr lang="en-US" altLang="zh-TW" dirty="0" err="1"/>
              <a:t>Peltzman</a:t>
            </a:r>
            <a:r>
              <a:rPr lang="zh-TW" altLang="en-US" dirty="0"/>
              <a:t>）</a:t>
            </a:r>
            <a:r>
              <a:rPr lang="en-US" altLang="zh-TW" dirty="0"/>
              <a:t>1975 </a:t>
            </a:r>
            <a:r>
              <a:rPr lang="zh-TW" altLang="en-US" dirty="0"/>
              <a:t>年研究發現，安全帶法律使每次車禍的死亡人數降低，但車禍事件變多，總車禍死亡人數上升</a:t>
            </a:r>
            <a:r>
              <a:rPr lang="en-US" altLang="zh-TW" dirty="0"/>
              <a:t>(</a:t>
            </a:r>
            <a:r>
              <a:rPr lang="zh-TW" altLang="en-US" dirty="0"/>
              <a:t>駕駛</a:t>
            </a:r>
            <a:r>
              <a:rPr lang="en-US" altLang="zh-TW" dirty="0"/>
              <a:t>-</a:t>
            </a:r>
            <a:r>
              <a:rPr lang="zh-TW" altLang="en-US" dirty="0"/>
              <a:t>，行人</a:t>
            </a:r>
            <a:r>
              <a:rPr lang="en-US" altLang="zh-TW" dirty="0"/>
              <a:t>+)</a:t>
            </a:r>
            <a:r>
              <a:rPr lang="zh-TW" altLang="en-US" dirty="0"/>
              <a:t>。</a:t>
            </a:r>
            <a:endParaRPr lang="en-US" altLang="zh-TW" dirty="0"/>
          </a:p>
          <a:p>
            <a:r>
              <a:rPr lang="zh-TW" altLang="en-US" dirty="0"/>
              <a:t>賽局理論</a:t>
            </a:r>
            <a:r>
              <a:rPr lang="en-US" altLang="zh-TW" dirty="0"/>
              <a:t>(game theory)</a:t>
            </a:r>
            <a:r>
              <a:rPr lang="zh-TW" altLang="en-US" dirty="0"/>
              <a:t>與機制設計</a:t>
            </a:r>
            <a:r>
              <a:rPr lang="en-US" altLang="zh-TW" dirty="0"/>
              <a:t>(mechanism design)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9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CF555-2CFE-4545-BE5D-27749464D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重要資訊宣導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07303-C483-47A0-A352-D7F9B2DE3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zh-TW" altLang="en-US" dirty="0"/>
              <a:t>本課程教學重要原則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en-US" altLang="zh-TW" dirty="0"/>
              <a:t>MOODLE: </a:t>
            </a:r>
            <a:r>
              <a:rPr lang="zh-TW" altLang="en-US" dirty="0"/>
              <a:t>重要課程訊息、教材、投影片、作業、解答等均由</a:t>
            </a:r>
            <a:r>
              <a:rPr lang="en-US" altLang="zh-TW" dirty="0"/>
              <a:t>MOODLE</a:t>
            </a:r>
            <a:r>
              <a:rPr lang="zh-TW" altLang="en-US" dirty="0"/>
              <a:t>平台發佈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在</a:t>
            </a:r>
            <a:r>
              <a:rPr lang="en-US" altLang="zh-TW" dirty="0"/>
              <a:t>MOODLE</a:t>
            </a:r>
            <a:r>
              <a:rPr lang="zh-TW" altLang="en-US" dirty="0"/>
              <a:t>進行課後討論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線上考試</a:t>
            </a:r>
            <a:r>
              <a:rPr lang="en-US" altLang="zh-TW" dirty="0"/>
              <a:t>(</a:t>
            </a:r>
            <a:r>
              <a:rPr lang="zh-TW" altLang="en-US" dirty="0"/>
              <a:t>期中、期末與小考</a:t>
            </a:r>
            <a:r>
              <a:rPr lang="en-US" altLang="zh-TW" dirty="0"/>
              <a:t>)</a:t>
            </a:r>
          </a:p>
          <a:p>
            <a:pPr lvl="1">
              <a:lnSpc>
                <a:spcPct val="150000"/>
              </a:lnSpc>
            </a:pPr>
            <a:r>
              <a:rPr lang="zh-TW" altLang="en-US" b="1" u="sng" dirty="0"/>
              <a:t>作業與小考佔主要配分，期限到達後</a:t>
            </a:r>
            <a:r>
              <a:rPr lang="en-US" altLang="zh-TW" b="1" u="sng" dirty="0"/>
              <a:t>MOODLE</a:t>
            </a:r>
            <a:r>
              <a:rPr lang="zh-TW" altLang="en-US" b="1" u="sng" dirty="0"/>
              <a:t>關閉上傳，同學們務必在截止時間前繳交</a:t>
            </a:r>
            <a:endParaRPr lang="en-US" altLang="zh-TW" b="1" u="sng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5253202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D38CC-7B83-47C5-AE7D-C37F61C24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u="sng" dirty="0"/>
              <a:t>機會成本</a:t>
            </a:r>
            <a:r>
              <a:rPr lang="en-US" altLang="zh-TW" u="sng" dirty="0"/>
              <a:t>(Opportunity Cost)</a:t>
            </a:r>
            <a:endParaRPr lang="en-US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37369-82BE-4121-8F45-64AC72A1C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進行取捨決策時，通常存有機會成本</a:t>
            </a:r>
            <a:endParaRPr lang="en-US" altLang="zh-TW" dirty="0"/>
          </a:p>
          <a:p>
            <a:r>
              <a:rPr lang="zh-TW" altLang="en-US" u="sng" dirty="0"/>
              <a:t>機會成本</a:t>
            </a:r>
            <a:r>
              <a:rPr lang="en-US" altLang="zh-TW" u="sng" dirty="0"/>
              <a:t>=</a:t>
            </a:r>
            <a:r>
              <a:rPr lang="zh-TW" altLang="en-US" u="sng" dirty="0"/>
              <a:t>外顯成本</a:t>
            </a:r>
            <a:r>
              <a:rPr lang="en-US" altLang="zh-TW" u="sng" dirty="0"/>
              <a:t>+</a:t>
            </a:r>
            <a:r>
              <a:rPr lang="zh-TW" altLang="en-US" u="sng" dirty="0"/>
              <a:t>內隱成本</a:t>
            </a:r>
            <a:endParaRPr lang="en-US" altLang="zh-TW" u="sng" dirty="0"/>
          </a:p>
          <a:p>
            <a:r>
              <a:rPr lang="zh-TW" altLang="en-US" u="sng" dirty="0"/>
              <a:t>外顯成本</a:t>
            </a:r>
            <a:r>
              <a:rPr lang="en-US" altLang="zh-TW" dirty="0"/>
              <a:t>:</a:t>
            </a:r>
            <a:r>
              <a:rPr lang="zh-TW" altLang="en-US" dirty="0"/>
              <a:t>為執行某方案</a:t>
            </a:r>
            <a:r>
              <a:rPr lang="en-US" altLang="zh-TW" dirty="0"/>
              <a:t>(ex, </a:t>
            </a:r>
            <a:r>
              <a:rPr lang="zh-TW" altLang="en-US" dirty="0"/>
              <a:t>方案</a:t>
            </a:r>
            <a:r>
              <a:rPr lang="en-US" altLang="zh-TW" dirty="0"/>
              <a:t>A)</a:t>
            </a:r>
            <a:r>
              <a:rPr lang="zh-TW" altLang="en-US" dirty="0"/>
              <a:t>而需付出的財貨</a:t>
            </a:r>
            <a:endParaRPr lang="en-US" altLang="zh-TW" dirty="0"/>
          </a:p>
          <a:p>
            <a:r>
              <a:rPr lang="zh-TW" altLang="en-US" u="sng" dirty="0"/>
              <a:t>內隱成本</a:t>
            </a:r>
            <a:r>
              <a:rPr lang="en-US" altLang="zh-TW" dirty="0"/>
              <a:t>:</a:t>
            </a:r>
            <a:r>
              <a:rPr lang="zh-TW" altLang="en-US" dirty="0"/>
              <a:t>因選擇某方案</a:t>
            </a:r>
            <a:r>
              <a:rPr lang="en-US" altLang="zh-TW" dirty="0"/>
              <a:t>(ex, </a:t>
            </a:r>
            <a:r>
              <a:rPr lang="zh-TW" altLang="en-US" dirty="0"/>
              <a:t>方案</a:t>
            </a:r>
            <a:r>
              <a:rPr lang="en-US" altLang="zh-TW" dirty="0"/>
              <a:t>A)</a:t>
            </a:r>
            <a:r>
              <a:rPr lang="zh-TW" altLang="en-US" dirty="0"/>
              <a:t>而須放棄的其他可能方案中</a:t>
            </a:r>
            <a:r>
              <a:rPr lang="en-US" altLang="zh-TW" dirty="0"/>
              <a:t>(ex,</a:t>
            </a:r>
            <a:r>
              <a:rPr lang="zh-TW" altLang="en-US" dirty="0"/>
              <a:t>方案</a:t>
            </a:r>
            <a:r>
              <a:rPr lang="en-US" altLang="zh-TW" dirty="0"/>
              <a:t>B,C,D,…)</a:t>
            </a:r>
            <a:r>
              <a:rPr lang="zh-TW" altLang="en-US" dirty="0"/>
              <a:t>淨效益最大者</a:t>
            </a:r>
            <a:endParaRPr lang="en-US" altLang="zh-TW" dirty="0"/>
          </a:p>
          <a:p>
            <a:endParaRPr lang="en-US" altLang="zh-TW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4151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/>
            <a:extLst>
              <a:ext uri="{FF2B5EF4-FFF2-40B4-BE49-F238E27FC236}">
                <a16:creationId xmlns:a16="http://schemas.microsoft.com/office/drawing/2014/main" id="{ECA908C3-25B3-4AEE-BB47-333E4E262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522" y="0"/>
            <a:ext cx="106969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7541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D38CC-7B83-47C5-AE7D-C37F61C24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u="sng" dirty="0"/>
              <a:t>機會成本</a:t>
            </a:r>
            <a:r>
              <a:rPr lang="en-US" altLang="zh-TW" u="sng" dirty="0"/>
              <a:t>(Opportunity Cost)</a:t>
            </a:r>
            <a:endParaRPr lang="en-US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37369-82BE-4121-8F45-64AC72A1C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例如</a:t>
            </a:r>
            <a:r>
              <a:rPr lang="en-US" altLang="zh-TW" dirty="0"/>
              <a:t>:</a:t>
            </a:r>
            <a:r>
              <a:rPr lang="zh-TW" altLang="en-US" dirty="0"/>
              <a:t>中秋烤肉</a:t>
            </a:r>
            <a:endParaRPr lang="en-US" altLang="zh-TW" dirty="0"/>
          </a:p>
          <a:p>
            <a:pPr lvl="1"/>
            <a:r>
              <a:rPr lang="zh-TW" altLang="en-US" dirty="0"/>
              <a:t>外顯成本</a:t>
            </a:r>
            <a:r>
              <a:rPr lang="en-US" altLang="zh-TW" dirty="0"/>
              <a:t>:</a:t>
            </a:r>
            <a:r>
              <a:rPr lang="zh-TW" altLang="en-US" dirty="0"/>
              <a:t>肉、調味料、烤肉架</a:t>
            </a:r>
            <a:r>
              <a:rPr lang="en-US" altLang="zh-TW" dirty="0"/>
              <a:t>….</a:t>
            </a:r>
          </a:p>
          <a:p>
            <a:pPr lvl="1"/>
            <a:r>
              <a:rPr lang="zh-TW" altLang="en-US" dirty="0"/>
              <a:t>內隱成本</a:t>
            </a:r>
            <a:r>
              <a:rPr lang="en-US" altLang="zh-TW" dirty="0"/>
              <a:t>:</a:t>
            </a:r>
            <a:r>
              <a:rPr lang="zh-TW" altLang="en-US" dirty="0"/>
              <a:t>不能去打工而損失淨收入</a:t>
            </a:r>
            <a:r>
              <a:rPr lang="en-US" altLang="zh-TW" dirty="0"/>
              <a:t>(</a:t>
            </a:r>
            <a:r>
              <a:rPr lang="zh-TW" altLang="en-US" dirty="0"/>
              <a:t>打工收入減去交通費、稅、</a:t>
            </a:r>
            <a:r>
              <a:rPr lang="en-US" altLang="zh-TW" dirty="0"/>
              <a:t>…)</a:t>
            </a:r>
          </a:p>
          <a:p>
            <a:r>
              <a:rPr lang="zh-TW" altLang="en-US" dirty="0"/>
              <a:t>比爾蓋茲應不應該撿錢</a:t>
            </a:r>
            <a:r>
              <a:rPr lang="en-US" altLang="zh-TW" dirty="0"/>
              <a:t>?</a:t>
            </a:r>
          </a:p>
          <a:p>
            <a:pPr lvl="1"/>
            <a:r>
              <a:rPr lang="zh-TW" altLang="en-US" dirty="0"/>
              <a:t>百億富翁一秒鐘可以賺幾百萬元</a:t>
            </a:r>
            <a:endParaRPr lang="en-US" altLang="zh-TW" dirty="0"/>
          </a:p>
          <a:p>
            <a:pPr lvl="1"/>
            <a:r>
              <a:rPr lang="zh-TW" altLang="en-US" dirty="0"/>
              <a:t>是否值得花一秒鐘彎腰撿錢</a:t>
            </a:r>
            <a:r>
              <a:rPr lang="en-US" altLang="zh-TW" dirty="0"/>
              <a:t>?</a:t>
            </a:r>
          </a:p>
          <a:p>
            <a:endParaRPr lang="en-US" altLang="zh-TW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699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7344BB-450E-4D8D-824B-B14C4B6EC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9690" y="405685"/>
            <a:ext cx="6632620" cy="645231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612759FB-FFDC-4913-8AEB-3C7C4AFE1B9B}"/>
              </a:ext>
            </a:extLst>
          </p:cNvPr>
          <p:cNvSpPr/>
          <p:nvPr/>
        </p:nvSpPr>
        <p:spPr>
          <a:xfrm>
            <a:off x="3271101" y="2036190"/>
            <a:ext cx="4901938" cy="102752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3368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D38CC-7B83-47C5-AE7D-C37F61C24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u="sng" dirty="0"/>
              <a:t>機會成本</a:t>
            </a:r>
            <a:r>
              <a:rPr lang="en-US" altLang="zh-TW" u="sng" dirty="0"/>
              <a:t>(Opportunity Cost)</a:t>
            </a:r>
            <a:endParaRPr lang="en-US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37369-82BE-4121-8F45-64AC72A1C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比爾蓋茲應不應該撿錢</a:t>
            </a:r>
            <a:r>
              <a:rPr lang="en-US" altLang="zh-TW" dirty="0"/>
              <a:t>?</a:t>
            </a:r>
          </a:p>
          <a:p>
            <a:pPr lvl="1"/>
            <a:r>
              <a:rPr lang="zh-TW" altLang="en-US" dirty="0"/>
              <a:t>百億富翁一秒鐘可以賺幾百萬元</a:t>
            </a:r>
            <a:endParaRPr lang="en-US" altLang="zh-TW" dirty="0"/>
          </a:p>
          <a:p>
            <a:pPr lvl="1"/>
            <a:r>
              <a:rPr lang="zh-TW" altLang="en-US" dirty="0"/>
              <a:t>是否值得花一秒鐘彎腰撿錢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比爾蓋茲撿錢的機會成本</a:t>
            </a:r>
            <a:r>
              <a:rPr lang="en-US" altLang="zh-TW" dirty="0"/>
              <a:t>:</a:t>
            </a:r>
          </a:p>
          <a:p>
            <a:pPr lvl="1"/>
            <a:r>
              <a:rPr lang="zh-TW" altLang="en-US" dirty="0"/>
              <a:t>花一秒鐘彎腰撿錢，比爾蓋茲會損失什麼或是需要放棄什麼</a:t>
            </a:r>
            <a:r>
              <a:rPr lang="en-US" altLang="zh-TW" dirty="0"/>
              <a:t>?</a:t>
            </a:r>
          </a:p>
          <a:p>
            <a:pPr lvl="1"/>
            <a:endParaRPr lang="en-US" altLang="zh-TW" dirty="0"/>
          </a:p>
          <a:p>
            <a:endParaRPr lang="en-US" altLang="zh-TW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9809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DA0E11C2-9685-48AE-BE14-C9FC13AF62A9}"/>
              </a:ext>
            </a:extLst>
          </p:cNvPr>
          <p:cNvGrpSpPr/>
          <p:nvPr/>
        </p:nvGrpSpPr>
        <p:grpSpPr>
          <a:xfrm>
            <a:off x="1881564" y="1077045"/>
            <a:ext cx="8588375" cy="5443603"/>
            <a:chOff x="1881564" y="1077045"/>
            <a:chExt cx="8588375" cy="5443603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B3FE0EBD-C895-4D5A-B2E4-303B117836F4}"/>
                </a:ext>
              </a:extLst>
            </p:cNvPr>
            <p:cNvGrpSpPr/>
            <p:nvPr/>
          </p:nvGrpSpPr>
          <p:grpSpPr>
            <a:xfrm>
              <a:off x="1881564" y="1077045"/>
              <a:ext cx="8588375" cy="5443603"/>
              <a:chOff x="175312" y="1095899"/>
              <a:chExt cx="8588375" cy="5443603"/>
            </a:xfrm>
          </p:grpSpPr>
          <p:grpSp>
            <p:nvGrpSpPr>
              <p:cNvPr id="31" name="Group 37">
                <a:extLst>
                  <a:ext uri="{FF2B5EF4-FFF2-40B4-BE49-F238E27FC236}">
                    <a16:creationId xmlns:a16="http://schemas.microsoft.com/office/drawing/2014/main" id="{2F1CD10E-966D-420C-AD55-FF7B52E48CA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334000" y="2133600"/>
                <a:ext cx="2503488" cy="1295400"/>
                <a:chOff x="3596" y="1047"/>
                <a:chExt cx="1341" cy="816"/>
              </a:xfrm>
            </p:grpSpPr>
            <p:grpSp>
              <p:nvGrpSpPr>
                <p:cNvPr id="32" name="Group 38">
                  <a:extLst>
                    <a:ext uri="{FF2B5EF4-FFF2-40B4-BE49-F238E27FC236}">
                      <a16:creationId xmlns:a16="http://schemas.microsoft.com/office/drawing/2014/main" id="{B3B17865-1154-43A3-BF12-C4BA6626A68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3596" y="1047"/>
                  <a:ext cx="1341" cy="816"/>
                  <a:chOff x="3596" y="1047"/>
                  <a:chExt cx="1341" cy="816"/>
                </a:xfrm>
              </p:grpSpPr>
              <p:sp>
                <p:nvSpPr>
                  <p:cNvPr id="34" name="Line 39">
                    <a:extLst>
                      <a:ext uri="{FF2B5EF4-FFF2-40B4-BE49-F238E27FC236}">
                        <a16:creationId xmlns:a16="http://schemas.microsoft.com/office/drawing/2014/main" id="{BD3D602B-5607-4BFA-B4B3-B2E11D912535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-5400000" flipH="1" flipV="1">
                    <a:off x="4510" y="1455"/>
                    <a:ext cx="816" cy="0"/>
                  </a:xfrm>
                  <a:prstGeom prst="line">
                    <a:avLst/>
                  </a:prstGeom>
                  <a:noFill/>
                  <a:ln w="57150">
                    <a:solidFill>
                      <a:srgbClr val="CC0000"/>
                    </a:solidFill>
                    <a:round/>
                    <a:headEnd/>
                    <a:tailEnd type="stealth" w="lg" len="lg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35" name="Line 40">
                    <a:extLst>
                      <a:ext uri="{FF2B5EF4-FFF2-40B4-BE49-F238E27FC236}">
                        <a16:creationId xmlns:a16="http://schemas.microsoft.com/office/drawing/2014/main" id="{A01594DF-4A87-4F49-A126-3F3E9F1D6AF5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16200000" flipV="1">
                    <a:off x="4267" y="388"/>
                    <a:ext cx="0" cy="1341"/>
                  </a:xfrm>
                  <a:prstGeom prst="line">
                    <a:avLst/>
                  </a:prstGeom>
                  <a:noFill/>
                  <a:ln w="57150">
                    <a:solidFill>
                      <a:srgbClr val="CC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33" name="Text Box 41">
                  <a:extLst>
                    <a:ext uri="{FF2B5EF4-FFF2-40B4-BE49-F238E27FC236}">
                      <a16:creationId xmlns:a16="http://schemas.microsoft.com/office/drawing/2014/main" id="{28B3252E-7190-4B9A-81B7-78FFA3899A79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038" y="1117"/>
                  <a:ext cx="825" cy="27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1pPr>
                  <a:lvl2pPr marL="742950" indent="-28575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2pPr>
                  <a:lvl3pPr marL="1143000" indent="-22860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3pPr>
                  <a:lvl4pPr marL="1600200" indent="-22860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4pPr>
                  <a:lvl5pPr marL="2057400" indent="-22860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spcBef>
                      <a:spcPct val="50000"/>
                    </a:spcBef>
                    <a:buFontTx/>
                    <a:buNone/>
                  </a:pPr>
                  <a:r>
                    <a:rPr lang="zh-TW" altLang="en-US" sz="250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新細明體" panose="02020500000000000000" pitchFamily="18" charset="-120"/>
                      <a:cs typeface="Arial" panose="020B0604020202020204" pitchFamily="34" charset="0"/>
                    </a:rPr>
                    <a:t>生產要素</a:t>
                  </a:r>
                </a:p>
              </p:txBody>
            </p:sp>
          </p:grpSp>
          <p:grpSp>
            <p:nvGrpSpPr>
              <p:cNvPr id="36" name="Group 42">
                <a:extLst>
                  <a:ext uri="{FF2B5EF4-FFF2-40B4-BE49-F238E27FC236}">
                    <a16:creationId xmlns:a16="http://schemas.microsoft.com/office/drawing/2014/main" id="{EE053829-AA6F-403F-BBC4-3340B9CFEAF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90600" y="2071688"/>
                <a:ext cx="2761443" cy="1289050"/>
                <a:chOff x="704" y="1012"/>
                <a:chExt cx="1502" cy="861"/>
              </a:xfrm>
            </p:grpSpPr>
            <p:grpSp>
              <p:nvGrpSpPr>
                <p:cNvPr id="37" name="Group 43">
                  <a:extLst>
                    <a:ext uri="{FF2B5EF4-FFF2-40B4-BE49-F238E27FC236}">
                      <a16:creationId xmlns:a16="http://schemas.microsoft.com/office/drawing/2014/main" id="{E68FEF06-6E42-4A99-A5D4-B365D136265D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704" y="1012"/>
                  <a:ext cx="1423" cy="861"/>
                  <a:chOff x="704" y="1012"/>
                  <a:chExt cx="1423" cy="885"/>
                </a:xfrm>
              </p:grpSpPr>
              <p:sp>
                <p:nvSpPr>
                  <p:cNvPr id="39" name="Line 44">
                    <a:extLst>
                      <a:ext uri="{FF2B5EF4-FFF2-40B4-BE49-F238E27FC236}">
                        <a16:creationId xmlns:a16="http://schemas.microsoft.com/office/drawing/2014/main" id="{7B215543-859F-4917-A1CF-653718E142C4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10800000" flipH="1" flipV="1">
                    <a:off x="704" y="1024"/>
                    <a:ext cx="1423" cy="0"/>
                  </a:xfrm>
                  <a:prstGeom prst="line">
                    <a:avLst/>
                  </a:prstGeom>
                  <a:noFill/>
                  <a:ln w="57150">
                    <a:solidFill>
                      <a:srgbClr val="CC0000"/>
                    </a:solidFill>
                    <a:round/>
                    <a:headEnd/>
                    <a:tailEnd type="stealth" w="lg" len="lg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0" name="Line 45">
                    <a:extLst>
                      <a:ext uri="{FF2B5EF4-FFF2-40B4-BE49-F238E27FC236}">
                        <a16:creationId xmlns:a16="http://schemas.microsoft.com/office/drawing/2014/main" id="{079CC02A-4C04-4561-9E00-F4F51F54BB56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rot="10800000" flipV="1">
                    <a:off x="721" y="1012"/>
                    <a:ext cx="0" cy="885"/>
                  </a:xfrm>
                  <a:prstGeom prst="line">
                    <a:avLst/>
                  </a:prstGeom>
                  <a:noFill/>
                  <a:ln w="57150">
                    <a:solidFill>
                      <a:srgbClr val="CC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38" name="Text Box 46">
                  <a:extLst>
                    <a:ext uri="{FF2B5EF4-FFF2-40B4-BE49-F238E27FC236}">
                      <a16:creationId xmlns:a16="http://schemas.microsoft.com/office/drawing/2014/main" id="{CA865293-083A-4C92-86B7-2BB6D4754CD6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709" y="1181"/>
                  <a:ext cx="1497" cy="29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1pPr>
                  <a:lvl2pPr marL="742950" indent="-28575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2pPr>
                  <a:lvl3pPr marL="1143000" indent="-22860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3pPr>
                  <a:lvl4pPr marL="1600200" indent="-22860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4pPr>
                  <a:lvl5pPr marL="2057400" indent="-22860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9pPr>
                </a:lstStyle>
                <a:p>
                  <a:pPr>
                    <a:lnSpc>
                      <a:spcPct val="90000"/>
                    </a:lnSpc>
                    <a:spcBef>
                      <a:spcPct val="50000"/>
                    </a:spcBef>
                    <a:buNone/>
                  </a:pPr>
                  <a:r>
                    <a:rPr lang="zh-TW" altLang="en-US" sz="250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新細明體" panose="02020500000000000000" pitchFamily="18" charset="-120"/>
                      <a:cs typeface="Arial" panose="020B0604020202020204" pitchFamily="34" charset="0"/>
                    </a:rPr>
                    <a:t>勞動、土地與資本</a:t>
                  </a:r>
                </a:p>
              </p:txBody>
            </p:sp>
          </p:grp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93F4A1FA-FC29-4F61-BA63-82FB4FAA1A3B}"/>
                  </a:ext>
                </a:extLst>
              </p:cNvPr>
              <p:cNvGrpSpPr/>
              <p:nvPr/>
            </p:nvGrpSpPr>
            <p:grpSpPr>
              <a:xfrm>
                <a:off x="175312" y="1095899"/>
                <a:ext cx="8588375" cy="5443603"/>
                <a:chOff x="241300" y="1152460"/>
                <a:chExt cx="8588375" cy="5443603"/>
              </a:xfrm>
            </p:grpSpPr>
            <p:sp>
              <p:nvSpPr>
                <p:cNvPr id="4" name="Oval 4">
                  <a:extLst>
                    <a:ext uri="{FF2B5EF4-FFF2-40B4-BE49-F238E27FC236}">
                      <a16:creationId xmlns:a16="http://schemas.microsoft.com/office/drawing/2014/main" id="{43160849-8EF1-4B05-9C42-42629B1396D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581400" y="5043488"/>
                  <a:ext cx="2133600" cy="1552575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txBody>
                <a:bodyPr/>
                <a:lstStyle>
                  <a:lvl1pPr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1pPr>
                  <a:lvl2pPr marL="742950" indent="-28575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2pPr>
                  <a:lvl3pPr marL="1143000" indent="-22860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3pPr>
                  <a:lvl4pPr marL="1600200" indent="-22860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4pPr>
                  <a:lvl5pPr marL="2057400" indent="-22860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TW" altLang="en-US" sz="1800">
                    <a:solidFill>
                      <a:srgbClr val="000000"/>
                    </a:solidFill>
                    <a:latin typeface="Arial" panose="020B0604020202020204" pitchFamily="34" charset="0"/>
                    <a:ea typeface="新細明體" panose="02020500000000000000" pitchFamily="18" charset="-12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6" name="Group 12">
                  <a:extLst>
                    <a:ext uri="{FF2B5EF4-FFF2-40B4-BE49-F238E27FC236}">
                      <a16:creationId xmlns:a16="http://schemas.microsoft.com/office/drawing/2014/main" id="{E8D3AFCE-7C45-4F4C-A3E0-24E0CC43434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719763" y="4332288"/>
                  <a:ext cx="2900362" cy="2098675"/>
                  <a:chOff x="3603" y="2432"/>
                  <a:chExt cx="1827" cy="1322"/>
                </a:xfrm>
              </p:grpSpPr>
              <p:grpSp>
                <p:nvGrpSpPr>
                  <p:cNvPr id="7" name="Group 13">
                    <a:extLst>
                      <a:ext uri="{FF2B5EF4-FFF2-40B4-BE49-F238E27FC236}">
                        <a16:creationId xmlns:a16="http://schemas.microsoft.com/office/drawing/2014/main" id="{26B0BD81-06CB-48D8-BD10-161C85BD836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 rot="5400000">
                    <a:off x="3866" y="2169"/>
                    <a:ext cx="1048" cy="1573"/>
                    <a:chOff x="3840" y="1040"/>
                    <a:chExt cx="1008" cy="752"/>
                  </a:xfrm>
                </p:grpSpPr>
                <p:sp>
                  <p:nvSpPr>
                    <p:cNvPr id="9" name="Line 14">
                      <a:extLst>
                        <a:ext uri="{FF2B5EF4-FFF2-40B4-BE49-F238E27FC236}">
                          <a16:creationId xmlns:a16="http://schemas.microsoft.com/office/drawing/2014/main" id="{CE47B2C2-D535-4BDC-AF6F-12682949F306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flipH="1">
                      <a:off x="3840" y="1040"/>
                      <a:ext cx="1008" cy="0"/>
                    </a:xfrm>
                    <a:prstGeom prst="line">
                      <a:avLst/>
                    </a:prstGeom>
                    <a:noFill/>
                    <a:ln w="57150">
                      <a:solidFill>
                        <a:srgbClr val="009900"/>
                      </a:solidFill>
                      <a:round/>
                      <a:headEnd/>
                      <a:tailEnd type="stealth" w="lg" len="lg"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" name="Line 15">
                      <a:extLst>
                        <a:ext uri="{FF2B5EF4-FFF2-40B4-BE49-F238E27FC236}">
                          <a16:creationId xmlns:a16="http://schemas.microsoft.com/office/drawing/2014/main" id="{410CB692-4D0D-4DBB-BEBC-748105D56417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4830" y="1041"/>
                      <a:ext cx="0" cy="751"/>
                    </a:xfrm>
                    <a:prstGeom prst="line">
                      <a:avLst/>
                    </a:prstGeom>
                    <a:noFill/>
                    <a:ln w="57150">
                      <a:solidFill>
                        <a:srgbClr val="0099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8" name="Text Box 16">
                    <a:extLst>
                      <a:ext uri="{FF2B5EF4-FFF2-40B4-BE49-F238E27FC236}">
                        <a16:creationId xmlns:a16="http://schemas.microsoft.com/office/drawing/2014/main" id="{943515C6-47A8-4699-A124-C17A72D9D8AA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821" y="3456"/>
                    <a:ext cx="1609" cy="298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32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1pPr>
                    <a:lvl2pPr marL="742950" indent="-28575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8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2pPr>
                    <a:lvl3pPr marL="11430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9pPr>
                  </a:lstStyle>
                  <a:p>
                    <a:pPr eaLnBrk="1" hangingPunct="1">
                      <a:spcBef>
                        <a:spcPct val="50000"/>
                      </a:spcBef>
                      <a:buFontTx/>
                      <a:buNone/>
                    </a:pPr>
                    <a:r>
                      <a:rPr lang="zh-TW" altLang="en-US" sz="250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新細明體" panose="02020500000000000000" pitchFamily="18" charset="-120"/>
                        <a:cs typeface="Arial" panose="020B0604020202020204" pitchFamily="34" charset="0"/>
                      </a:rPr>
                      <a:t>收益</a:t>
                    </a:r>
                  </a:p>
                </p:txBody>
              </p:sp>
            </p:grpSp>
            <p:grpSp>
              <p:nvGrpSpPr>
                <p:cNvPr id="11" name="Group 17">
                  <a:extLst>
                    <a:ext uri="{FF2B5EF4-FFF2-40B4-BE49-F238E27FC236}">
                      <a16:creationId xmlns:a16="http://schemas.microsoft.com/office/drawing/2014/main" id="{F328B5BA-0B0F-445A-92BB-8839E9579A2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84188" y="4362450"/>
                  <a:ext cx="2947987" cy="2074863"/>
                  <a:chOff x="305" y="2451"/>
                  <a:chExt cx="1857" cy="1307"/>
                </a:xfrm>
              </p:grpSpPr>
              <p:grpSp>
                <p:nvGrpSpPr>
                  <p:cNvPr id="12" name="Group 18">
                    <a:extLst>
                      <a:ext uri="{FF2B5EF4-FFF2-40B4-BE49-F238E27FC236}">
                        <a16:creationId xmlns:a16="http://schemas.microsoft.com/office/drawing/2014/main" id="{B2E8BA7F-2A59-467D-B209-B4E17CD048D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54" y="2451"/>
                    <a:ext cx="1708" cy="1029"/>
                    <a:chOff x="454" y="2451"/>
                    <a:chExt cx="1684" cy="1029"/>
                  </a:xfrm>
                </p:grpSpPr>
                <p:sp>
                  <p:nvSpPr>
                    <p:cNvPr id="14" name="Line 19">
                      <a:extLst>
                        <a:ext uri="{FF2B5EF4-FFF2-40B4-BE49-F238E27FC236}">
                          <a16:creationId xmlns:a16="http://schemas.microsoft.com/office/drawing/2014/main" id="{7EE93678-FC3E-4887-9B27-7562A63D9D50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10800000" flipH="1">
                      <a:off x="454" y="3480"/>
                      <a:ext cx="1684" cy="0"/>
                    </a:xfrm>
                    <a:prstGeom prst="line">
                      <a:avLst/>
                    </a:prstGeom>
                    <a:noFill/>
                    <a:ln w="57150">
                      <a:solidFill>
                        <a:srgbClr val="009900"/>
                      </a:solidFill>
                      <a:round/>
                      <a:headEnd/>
                      <a:tailEnd type="stealth" w="lg" len="lg"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5" name="Line 20">
                      <a:extLst>
                        <a:ext uri="{FF2B5EF4-FFF2-40B4-BE49-F238E27FC236}">
                          <a16:creationId xmlns:a16="http://schemas.microsoft.com/office/drawing/2014/main" id="{FDE6975E-A015-4D78-B1C5-33E044DDDE27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10800000">
                      <a:off x="472" y="2451"/>
                      <a:ext cx="0" cy="1029"/>
                    </a:xfrm>
                    <a:prstGeom prst="line">
                      <a:avLst/>
                    </a:prstGeom>
                    <a:noFill/>
                    <a:ln w="57150">
                      <a:solidFill>
                        <a:srgbClr val="0099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3" name="Text Box 21">
                    <a:extLst>
                      <a:ext uri="{FF2B5EF4-FFF2-40B4-BE49-F238E27FC236}">
                        <a16:creationId xmlns:a16="http://schemas.microsoft.com/office/drawing/2014/main" id="{524733D9-E482-4315-97B7-026E600692AE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05" y="3470"/>
                    <a:ext cx="1408" cy="288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32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1pPr>
                    <a:lvl2pPr marL="742950" indent="-28575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8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2pPr>
                    <a:lvl3pPr marL="11430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9pPr>
                  </a:lstStyle>
                  <a:p>
                    <a:pPr eaLnBrk="1" hangingPunct="1">
                      <a:lnSpc>
                        <a:spcPct val="95000"/>
                      </a:lnSpc>
                      <a:spcBef>
                        <a:spcPct val="50000"/>
                      </a:spcBef>
                      <a:buFontTx/>
                      <a:buNone/>
                    </a:pPr>
                    <a:r>
                      <a:rPr lang="zh-TW" altLang="en-US" sz="250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新細明體" panose="02020500000000000000" pitchFamily="18" charset="-120"/>
                        <a:cs typeface="Arial" panose="020B0604020202020204" pitchFamily="34" charset="0"/>
                      </a:rPr>
                      <a:t>支出</a:t>
                    </a:r>
                  </a:p>
                </p:txBody>
              </p:sp>
            </p:grpSp>
            <p:grpSp>
              <p:nvGrpSpPr>
                <p:cNvPr id="16" name="Group 22">
                  <a:extLst>
                    <a:ext uri="{FF2B5EF4-FFF2-40B4-BE49-F238E27FC236}">
                      <a16:creationId xmlns:a16="http://schemas.microsoft.com/office/drawing/2014/main" id="{8F51A936-E4F1-4018-8B56-D9B4EC772EA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1125538" y="4348163"/>
                  <a:ext cx="2459038" cy="1285875"/>
                  <a:chOff x="709" y="2442"/>
                  <a:chExt cx="1549" cy="810"/>
                </a:xfrm>
              </p:grpSpPr>
              <p:grpSp>
                <p:nvGrpSpPr>
                  <p:cNvPr id="17" name="Group 23">
                    <a:extLst>
                      <a:ext uri="{FF2B5EF4-FFF2-40B4-BE49-F238E27FC236}">
                        <a16:creationId xmlns:a16="http://schemas.microsoft.com/office/drawing/2014/main" id="{D742B21E-998B-4205-951E-D510C282AD6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730" y="2442"/>
                    <a:ext cx="1400" cy="810"/>
                    <a:chOff x="986" y="2478"/>
                    <a:chExt cx="879" cy="774"/>
                  </a:xfrm>
                </p:grpSpPr>
                <p:sp>
                  <p:nvSpPr>
                    <p:cNvPr id="19" name="Line 24">
                      <a:extLst>
                        <a:ext uri="{FF2B5EF4-FFF2-40B4-BE49-F238E27FC236}">
                          <a16:creationId xmlns:a16="http://schemas.microsoft.com/office/drawing/2014/main" id="{66170745-69E1-4DA4-8D3A-EB848615160D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 flipH="1" flipV="1">
                      <a:off x="600" y="2865"/>
                      <a:ext cx="774" cy="0"/>
                    </a:xfrm>
                    <a:prstGeom prst="line">
                      <a:avLst/>
                    </a:prstGeom>
                    <a:noFill/>
                    <a:ln w="57150">
                      <a:solidFill>
                        <a:srgbClr val="CC0000"/>
                      </a:solidFill>
                      <a:round/>
                      <a:headEnd/>
                      <a:tailEnd type="stealth" w="lg" len="lg"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0" name="Line 25">
                      <a:extLst>
                        <a:ext uri="{FF2B5EF4-FFF2-40B4-BE49-F238E27FC236}">
                          <a16:creationId xmlns:a16="http://schemas.microsoft.com/office/drawing/2014/main" id="{59DA4A1D-A451-478A-A7CC-7CCBAD04652C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rot="5400000" flipV="1">
                      <a:off x="1426" y="2794"/>
                      <a:ext cx="0" cy="879"/>
                    </a:xfrm>
                    <a:prstGeom prst="line">
                      <a:avLst/>
                    </a:prstGeom>
                    <a:noFill/>
                    <a:ln w="57150">
                      <a:solidFill>
                        <a:srgbClr val="CC0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8" name="Text Box 26">
                    <a:extLst>
                      <a:ext uri="{FF2B5EF4-FFF2-40B4-BE49-F238E27FC236}">
                        <a16:creationId xmlns:a16="http://schemas.microsoft.com/office/drawing/2014/main" id="{4F8B83C2-9270-4927-B79F-6D4241749C22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709" y="2857"/>
                    <a:ext cx="1549" cy="276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>
                    <a:spAutoFit/>
                  </a:bodyPr>
                  <a:lstStyle>
                    <a:lvl1pPr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32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1pPr>
                    <a:lvl2pPr marL="742950" indent="-28575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8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2pPr>
                    <a:lvl3pPr marL="11430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9pPr>
                  </a:lstStyle>
                  <a:p>
                    <a:pPr algn="r" eaLnBrk="1" hangingPunct="1">
                      <a:lnSpc>
                        <a:spcPct val="90000"/>
                      </a:lnSpc>
                      <a:spcBef>
                        <a:spcPct val="50000"/>
                      </a:spcBef>
                      <a:buFontTx/>
                      <a:buNone/>
                    </a:pPr>
                    <a:r>
                      <a:rPr lang="zh-TW" altLang="en-US" sz="250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新細明體" panose="02020500000000000000" pitchFamily="18" charset="-120"/>
                        <a:cs typeface="Arial" panose="020B0604020202020204" pitchFamily="34" charset="0"/>
                      </a:rPr>
                      <a:t>購買商品與服務</a:t>
                    </a:r>
                  </a:p>
                </p:txBody>
              </p:sp>
            </p:grpSp>
            <p:grpSp>
              <p:nvGrpSpPr>
                <p:cNvPr id="21" name="Group 27">
                  <a:extLst>
                    <a:ext uri="{FF2B5EF4-FFF2-40B4-BE49-F238E27FC236}">
                      <a16:creationId xmlns:a16="http://schemas.microsoft.com/office/drawing/2014/main" id="{86EFAB81-4AAC-4544-B736-12B02BD46B65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435600" y="4332288"/>
                  <a:ext cx="2422524" cy="1301750"/>
                  <a:chOff x="3424" y="2432"/>
                  <a:chExt cx="1526" cy="820"/>
                </a:xfrm>
              </p:grpSpPr>
              <p:grpSp>
                <p:nvGrpSpPr>
                  <p:cNvPr id="22" name="Group 28">
                    <a:extLst>
                      <a:ext uri="{FF2B5EF4-FFF2-40B4-BE49-F238E27FC236}">
                        <a16:creationId xmlns:a16="http://schemas.microsoft.com/office/drawing/2014/main" id="{D8F743F0-5A61-4BAA-BE4E-07DE4C98549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3611" y="2432"/>
                    <a:ext cx="1339" cy="820"/>
                    <a:chOff x="3611" y="2456"/>
                    <a:chExt cx="1339" cy="796"/>
                  </a:xfrm>
                </p:grpSpPr>
                <p:sp>
                  <p:nvSpPr>
                    <p:cNvPr id="24" name="Line 29">
                      <a:extLst>
                        <a:ext uri="{FF2B5EF4-FFF2-40B4-BE49-F238E27FC236}">
                          <a16:creationId xmlns:a16="http://schemas.microsoft.com/office/drawing/2014/main" id="{405931AB-0E89-4A79-A4C5-2476870A69AD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flipH="1" flipV="1">
                      <a:off x="3611" y="3248"/>
                      <a:ext cx="1339" cy="0"/>
                    </a:xfrm>
                    <a:prstGeom prst="line">
                      <a:avLst/>
                    </a:prstGeom>
                    <a:noFill/>
                    <a:ln w="57150">
                      <a:solidFill>
                        <a:srgbClr val="CC0000"/>
                      </a:solidFill>
                      <a:round/>
                      <a:headEnd/>
                      <a:tailEnd type="stealth" w="lg" len="lg"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5" name="Line 30">
                      <a:extLst>
                        <a:ext uri="{FF2B5EF4-FFF2-40B4-BE49-F238E27FC236}">
                          <a16:creationId xmlns:a16="http://schemas.microsoft.com/office/drawing/2014/main" id="{7E553412-E31C-4C91-BC29-6FECC2268BCE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flipV="1">
                      <a:off x="4931" y="2456"/>
                      <a:ext cx="0" cy="796"/>
                    </a:xfrm>
                    <a:prstGeom prst="line">
                      <a:avLst/>
                    </a:prstGeom>
                    <a:noFill/>
                    <a:ln w="57150">
                      <a:solidFill>
                        <a:srgbClr val="CC0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23" name="Text Box 31">
                    <a:extLst>
                      <a:ext uri="{FF2B5EF4-FFF2-40B4-BE49-F238E27FC236}">
                        <a16:creationId xmlns:a16="http://schemas.microsoft.com/office/drawing/2014/main" id="{DBEB204C-1098-4737-A0CE-7F03E4FED25E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424" y="2851"/>
                    <a:ext cx="1526" cy="276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>
                    <a:spAutoFit/>
                  </a:bodyPr>
                  <a:lstStyle>
                    <a:lvl1pPr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32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1pPr>
                    <a:lvl2pPr marL="742950" indent="-28575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8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2pPr>
                    <a:lvl3pPr marL="11430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9pPr>
                  </a:lstStyle>
                  <a:p>
                    <a:pPr eaLnBrk="1" hangingPunct="1">
                      <a:lnSpc>
                        <a:spcPct val="90000"/>
                      </a:lnSpc>
                      <a:spcBef>
                        <a:spcPct val="50000"/>
                      </a:spcBef>
                      <a:buFontTx/>
                      <a:buNone/>
                    </a:pPr>
                    <a:r>
                      <a:rPr lang="zh-TW" altLang="en-US" sz="250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新細明體" panose="02020500000000000000" pitchFamily="18" charset="-120"/>
                        <a:cs typeface="Arial" panose="020B0604020202020204" pitchFamily="34" charset="0"/>
                      </a:rPr>
                      <a:t>銷售商品與服務</a:t>
                    </a:r>
                  </a:p>
                </p:txBody>
              </p:sp>
            </p:grpSp>
            <p:grpSp>
              <p:nvGrpSpPr>
                <p:cNvPr id="26" name="Group 32">
                  <a:extLst>
                    <a:ext uri="{FF2B5EF4-FFF2-40B4-BE49-F238E27FC236}">
                      <a16:creationId xmlns:a16="http://schemas.microsoft.com/office/drawing/2014/main" id="{D2AE198F-66B5-4F0F-9284-E9240502264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662613" y="1365250"/>
                  <a:ext cx="3167062" cy="2068513"/>
                  <a:chOff x="3567" y="563"/>
                  <a:chExt cx="1995" cy="1303"/>
                </a:xfrm>
              </p:grpSpPr>
              <p:grpSp>
                <p:nvGrpSpPr>
                  <p:cNvPr id="27" name="Group 33">
                    <a:extLst>
                      <a:ext uri="{FF2B5EF4-FFF2-40B4-BE49-F238E27FC236}">
                        <a16:creationId xmlns:a16="http://schemas.microsoft.com/office/drawing/2014/main" id="{F82F5E70-790B-4B74-9C57-CEF541CB220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3567" y="852"/>
                    <a:ext cx="1621" cy="1014"/>
                    <a:chOff x="3527" y="852"/>
                    <a:chExt cx="1661" cy="998"/>
                  </a:xfrm>
                </p:grpSpPr>
                <p:sp>
                  <p:nvSpPr>
                    <p:cNvPr id="29" name="Line 34">
                      <a:extLst>
                        <a:ext uri="{FF2B5EF4-FFF2-40B4-BE49-F238E27FC236}">
                          <a16:creationId xmlns:a16="http://schemas.microsoft.com/office/drawing/2014/main" id="{E2705B66-1BCB-4494-BCB0-7A01D6B606F1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flipH="1">
                      <a:off x="3527" y="861"/>
                      <a:ext cx="1661" cy="0"/>
                    </a:xfrm>
                    <a:prstGeom prst="line">
                      <a:avLst/>
                    </a:prstGeom>
                    <a:noFill/>
                    <a:ln w="57150">
                      <a:solidFill>
                        <a:srgbClr val="009900"/>
                      </a:solidFill>
                      <a:round/>
                      <a:headEnd/>
                      <a:tailEnd type="stealth" w="lg" len="lg"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0" name="Line 35">
                      <a:extLst>
                        <a:ext uri="{FF2B5EF4-FFF2-40B4-BE49-F238E27FC236}">
                          <a16:creationId xmlns:a16="http://schemas.microsoft.com/office/drawing/2014/main" id="{ACA119B6-8911-4F83-854C-57C8A65C083E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5168" y="852"/>
                      <a:ext cx="0" cy="998"/>
                    </a:xfrm>
                    <a:prstGeom prst="line">
                      <a:avLst/>
                    </a:prstGeom>
                    <a:noFill/>
                    <a:ln w="57150">
                      <a:solidFill>
                        <a:srgbClr val="0099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28" name="Text Box 36">
                    <a:extLst>
                      <a:ext uri="{FF2B5EF4-FFF2-40B4-BE49-F238E27FC236}">
                        <a16:creationId xmlns:a16="http://schemas.microsoft.com/office/drawing/2014/main" id="{01F73EA7-6D5B-4B36-B2E3-200C4CF5D667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743" y="563"/>
                    <a:ext cx="1819" cy="301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32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1pPr>
                    <a:lvl2pPr marL="742950" indent="-28575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8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2pPr>
                    <a:lvl3pPr marL="11430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9pPr>
                  </a:lstStyle>
                  <a:p>
                    <a:pPr>
                      <a:spcBef>
                        <a:spcPct val="50000"/>
                      </a:spcBef>
                      <a:buNone/>
                    </a:pPr>
                    <a:r>
                      <a:rPr lang="zh-TW" altLang="en-US" sz="250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新細明體" panose="02020500000000000000" pitchFamily="18" charset="-120"/>
                        <a:cs typeface="Arial" panose="020B0604020202020204" pitchFamily="34" charset="0"/>
                      </a:rPr>
                      <a:t>工資、地租與利潤</a:t>
                    </a:r>
                  </a:p>
                </p:txBody>
              </p:sp>
            </p:grpSp>
            <p:grpSp>
              <p:nvGrpSpPr>
                <p:cNvPr id="41" name="Group 47">
                  <a:extLst>
                    <a:ext uri="{FF2B5EF4-FFF2-40B4-BE49-F238E27FC236}">
                      <a16:creationId xmlns:a16="http://schemas.microsoft.com/office/drawing/2014/main" id="{83BD166C-EBE7-4114-B4A9-DC06CE010AE9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93725" y="1341438"/>
                  <a:ext cx="2887663" cy="2097087"/>
                  <a:chOff x="374" y="548"/>
                  <a:chExt cx="1819" cy="1321"/>
                </a:xfrm>
              </p:grpSpPr>
              <p:grpSp>
                <p:nvGrpSpPr>
                  <p:cNvPr id="42" name="Group 48">
                    <a:extLst>
                      <a:ext uri="{FF2B5EF4-FFF2-40B4-BE49-F238E27FC236}">
                        <a16:creationId xmlns:a16="http://schemas.microsoft.com/office/drawing/2014/main" id="{ACBCC065-4EF9-4D18-A07D-A327C36E814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 rot="-5400000">
                    <a:off x="796" y="500"/>
                    <a:ext cx="1055" cy="1683"/>
                    <a:chOff x="3840" y="1040"/>
                    <a:chExt cx="1008" cy="752"/>
                  </a:xfrm>
                </p:grpSpPr>
                <p:sp>
                  <p:nvSpPr>
                    <p:cNvPr id="44" name="Line 49">
                      <a:extLst>
                        <a:ext uri="{FF2B5EF4-FFF2-40B4-BE49-F238E27FC236}">
                          <a16:creationId xmlns:a16="http://schemas.microsoft.com/office/drawing/2014/main" id="{ED86BA90-A591-4F11-93CA-8E1D477486A5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flipH="1">
                      <a:off x="3840" y="1040"/>
                      <a:ext cx="1008" cy="0"/>
                    </a:xfrm>
                    <a:prstGeom prst="line">
                      <a:avLst/>
                    </a:prstGeom>
                    <a:noFill/>
                    <a:ln w="57150">
                      <a:solidFill>
                        <a:srgbClr val="009900"/>
                      </a:solidFill>
                      <a:round/>
                      <a:headEnd/>
                      <a:tailEnd type="stealth" w="lg" len="lg"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45" name="Line 50">
                      <a:extLst>
                        <a:ext uri="{FF2B5EF4-FFF2-40B4-BE49-F238E27FC236}">
                          <a16:creationId xmlns:a16="http://schemas.microsoft.com/office/drawing/2014/main" id="{09B0DAA5-A0A5-4D46-93DC-4AB3F599B0FE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4830" y="1041"/>
                      <a:ext cx="0" cy="751"/>
                    </a:xfrm>
                    <a:prstGeom prst="line">
                      <a:avLst/>
                    </a:prstGeom>
                    <a:noFill/>
                    <a:ln w="57150">
                      <a:solidFill>
                        <a:srgbClr val="0099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43" name="Text Box 51">
                    <a:extLst>
                      <a:ext uri="{FF2B5EF4-FFF2-40B4-BE49-F238E27FC236}">
                        <a16:creationId xmlns:a16="http://schemas.microsoft.com/office/drawing/2014/main" id="{6FE6A940-4EEE-4E08-9960-1A6A79EE95D4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74" y="548"/>
                    <a:ext cx="1819" cy="298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32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1pPr>
                    <a:lvl2pPr marL="742950" indent="-28575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8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2pPr>
                    <a:lvl3pPr marL="11430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9pPr>
                  </a:lstStyle>
                  <a:p>
                    <a:pPr eaLnBrk="1" hangingPunct="1">
                      <a:spcBef>
                        <a:spcPct val="50000"/>
                      </a:spcBef>
                      <a:buFontTx/>
                      <a:buNone/>
                    </a:pPr>
                    <a:r>
                      <a:rPr lang="zh-TW" altLang="en-US" sz="250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新細明體" panose="02020500000000000000" pitchFamily="18" charset="-120"/>
                        <a:cs typeface="Arial" panose="020B0604020202020204" pitchFamily="34" charset="0"/>
                      </a:rPr>
                      <a:t>所得</a:t>
                    </a:r>
                  </a:p>
                </p:txBody>
              </p:sp>
            </p:grpSp>
            <p:grpSp>
              <p:nvGrpSpPr>
                <p:cNvPr id="46" name="Group 52">
                  <a:extLst>
                    <a:ext uri="{FF2B5EF4-FFF2-40B4-BE49-F238E27FC236}">
                      <a16:creationId xmlns:a16="http://schemas.microsoft.com/office/drawing/2014/main" id="{742120C2-81DC-4E06-A5EC-5E757A839B5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3581400" y="1152460"/>
                  <a:ext cx="2092325" cy="1689100"/>
                  <a:chOff x="2133" y="514"/>
                  <a:chExt cx="1462" cy="1064"/>
                </a:xfrm>
              </p:grpSpPr>
              <p:sp>
                <p:nvSpPr>
                  <p:cNvPr id="47" name="Oval 53">
                    <a:extLst>
                      <a:ext uri="{FF2B5EF4-FFF2-40B4-BE49-F238E27FC236}">
                        <a16:creationId xmlns:a16="http://schemas.microsoft.com/office/drawing/2014/main" id="{7584177C-927A-4E75-8BDA-03ECFB1BB5E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33" y="514"/>
                    <a:ext cx="1462" cy="1064"/>
                  </a:xfrm>
                  <a:prstGeom prst="flowChartTerminator">
                    <a:avLst/>
                  </a:prstGeom>
                  <a:solidFill>
                    <a:schemeClr val="accent4">
                      <a:lumMod val="60000"/>
                      <a:lumOff val="40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>
                    <a:lvl1pPr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32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1pPr>
                    <a:lvl2pPr marL="742950" indent="-28575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8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2pPr>
                    <a:lvl3pPr marL="11430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9pPr>
                  </a:lstStyle>
                  <a:p>
                    <a:pPr eaLnBrk="1" hangingPunct="1">
                      <a:spcBef>
                        <a:spcPct val="0"/>
                      </a:spcBef>
                      <a:buFontTx/>
                      <a:buNone/>
                    </a:pPr>
                    <a:endParaRPr lang="zh-TW" altLang="en-US" sz="1800">
                      <a:solidFill>
                        <a:srgbClr val="000000"/>
                      </a:solidFill>
                      <a:latin typeface="Arial" panose="020B0604020202020204" pitchFamily="34" charset="0"/>
                      <a:ea typeface="新細明體" panose="02020500000000000000" pitchFamily="18" charset="-12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8" name="Text Box 54">
                    <a:extLst>
                      <a:ext uri="{FF2B5EF4-FFF2-40B4-BE49-F238E27FC236}">
                        <a16:creationId xmlns:a16="http://schemas.microsoft.com/office/drawing/2014/main" id="{CC76B72E-C7C7-4ED8-A38F-AFCE82ECD7CA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196" y="875"/>
                    <a:ext cx="1369" cy="436"/>
                  </a:xfrm>
                  <a:prstGeom prst="flowChartTerminator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32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1pPr>
                    <a:lvl2pPr marL="742950" indent="-28575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8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2pPr>
                    <a:lvl3pPr marL="11430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9pPr>
                  </a:lstStyle>
                  <a:p>
                    <a:pPr algn="ctr" eaLnBrk="1" hangingPunct="1">
                      <a:spcBef>
                        <a:spcPct val="50000"/>
                      </a:spcBef>
                      <a:buFontTx/>
                      <a:buNone/>
                    </a:pPr>
                    <a:r>
                      <a:rPr lang="zh-TW" altLang="en-US" sz="260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新細明體" panose="02020500000000000000" pitchFamily="18" charset="-120"/>
                        <a:cs typeface="Arial" panose="020B0604020202020204" pitchFamily="34" charset="0"/>
                      </a:rPr>
                      <a:t>要素市場</a:t>
                    </a:r>
                  </a:p>
                </p:txBody>
              </p:sp>
            </p:grpSp>
            <p:grpSp>
              <p:nvGrpSpPr>
                <p:cNvPr id="49" name="Group 6">
                  <a:extLst>
                    <a:ext uri="{FF2B5EF4-FFF2-40B4-BE49-F238E27FC236}">
                      <a16:creationId xmlns:a16="http://schemas.microsoft.com/office/drawing/2014/main" id="{F043E150-B635-457E-99F3-1588A879A4C5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624638" y="3440113"/>
                  <a:ext cx="2162175" cy="893762"/>
                  <a:chOff x="4173" y="1870"/>
                  <a:chExt cx="1362" cy="563"/>
                </a:xfrm>
                <a:solidFill>
                  <a:schemeClr val="accent2">
                    <a:lumMod val="40000"/>
                    <a:lumOff val="60000"/>
                  </a:schemeClr>
                </a:solidFill>
              </p:grpSpPr>
              <p:sp>
                <p:nvSpPr>
                  <p:cNvPr id="50" name="Rectangle 7">
                    <a:extLst>
                      <a:ext uri="{FF2B5EF4-FFF2-40B4-BE49-F238E27FC236}">
                        <a16:creationId xmlns:a16="http://schemas.microsoft.com/office/drawing/2014/main" id="{BFF64909-AD76-40D7-A55A-6E146279218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173" y="1870"/>
                    <a:ext cx="1362" cy="563"/>
                  </a:xfrm>
                  <a:prstGeom prst="round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>
                    <a:lvl1pPr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32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1pPr>
                    <a:lvl2pPr marL="742950" indent="-28575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8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2pPr>
                    <a:lvl3pPr marL="11430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9pPr>
                  </a:lstStyle>
                  <a:p>
                    <a:pPr eaLnBrk="1" hangingPunct="1">
                      <a:spcBef>
                        <a:spcPct val="0"/>
                      </a:spcBef>
                      <a:buFontTx/>
                      <a:buNone/>
                    </a:pPr>
                    <a:endParaRPr lang="zh-TW" altLang="en-US" sz="1800">
                      <a:solidFill>
                        <a:srgbClr val="000000"/>
                      </a:solidFill>
                      <a:latin typeface="Arial" panose="020B0604020202020204" pitchFamily="34" charset="0"/>
                      <a:ea typeface="新細明體" panose="02020500000000000000" pitchFamily="18" charset="-12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51" name="Text Box 8">
                    <a:extLst>
                      <a:ext uri="{FF2B5EF4-FFF2-40B4-BE49-F238E27FC236}">
                        <a16:creationId xmlns:a16="http://schemas.microsoft.com/office/drawing/2014/main" id="{430522D6-FF71-489D-9AD2-E273039E4F7E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4202" y="1998"/>
                    <a:ext cx="1309" cy="354"/>
                  </a:xfrm>
                  <a:prstGeom prst="round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32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1pPr>
                    <a:lvl2pPr marL="742950" indent="-28575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8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2pPr>
                    <a:lvl3pPr marL="11430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9pPr>
                  </a:lstStyle>
                  <a:p>
                    <a:pPr algn="ctr" eaLnBrk="1" hangingPunct="1">
                      <a:spcBef>
                        <a:spcPct val="50000"/>
                      </a:spcBef>
                      <a:buFontTx/>
                      <a:buNone/>
                    </a:pPr>
                    <a:r>
                      <a:rPr lang="zh-TW" altLang="en-US" sz="270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新細明體" panose="02020500000000000000" pitchFamily="18" charset="-120"/>
                        <a:cs typeface="Arial" panose="020B0604020202020204" pitchFamily="34" charset="0"/>
                      </a:rPr>
                      <a:t>廠商</a:t>
                    </a:r>
                  </a:p>
                </p:txBody>
              </p:sp>
            </p:grpSp>
            <p:grpSp>
              <p:nvGrpSpPr>
                <p:cNvPr id="52" name="Group 9">
                  <a:extLst>
                    <a:ext uri="{FF2B5EF4-FFF2-40B4-BE49-F238E27FC236}">
                      <a16:creationId xmlns:a16="http://schemas.microsoft.com/office/drawing/2014/main" id="{169E7085-3289-4A7E-9D80-C9A27CBEFAA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1300" y="3449638"/>
                  <a:ext cx="1944688" cy="893762"/>
                  <a:chOff x="131" y="1876"/>
                  <a:chExt cx="1225" cy="563"/>
                </a:xfrm>
                <a:solidFill>
                  <a:schemeClr val="bg1">
                    <a:lumMod val="75000"/>
                  </a:schemeClr>
                </a:solidFill>
              </p:grpSpPr>
              <p:sp>
                <p:nvSpPr>
                  <p:cNvPr id="53" name="Rectangle 10">
                    <a:extLst>
                      <a:ext uri="{FF2B5EF4-FFF2-40B4-BE49-F238E27FC236}">
                        <a16:creationId xmlns:a16="http://schemas.microsoft.com/office/drawing/2014/main" id="{64C6359F-FB82-4D95-AA6B-00A00112877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31" y="1876"/>
                    <a:ext cx="1225" cy="563"/>
                  </a:xfrm>
                  <a:prstGeom prst="round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>
                    <a:lvl1pPr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32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1pPr>
                    <a:lvl2pPr marL="742950" indent="-28575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8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2pPr>
                    <a:lvl3pPr marL="11430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9pPr>
                  </a:lstStyle>
                  <a:p>
                    <a:pPr eaLnBrk="1" hangingPunct="1">
                      <a:spcBef>
                        <a:spcPct val="0"/>
                      </a:spcBef>
                      <a:buFontTx/>
                      <a:buNone/>
                    </a:pPr>
                    <a:endParaRPr lang="zh-TW" altLang="en-US" sz="1800">
                      <a:solidFill>
                        <a:srgbClr val="000000"/>
                      </a:solidFill>
                      <a:latin typeface="Arial" panose="020B0604020202020204" pitchFamily="34" charset="0"/>
                      <a:ea typeface="新細明體" panose="02020500000000000000" pitchFamily="18" charset="-12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54" name="Text Box 11">
                    <a:extLst>
                      <a:ext uri="{FF2B5EF4-FFF2-40B4-BE49-F238E27FC236}">
                        <a16:creationId xmlns:a16="http://schemas.microsoft.com/office/drawing/2014/main" id="{7F34798D-44CF-4BA2-816E-F1DDD6481CB9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46" y="1989"/>
                    <a:ext cx="1021" cy="354"/>
                  </a:xfrm>
                  <a:prstGeom prst="round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32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1pPr>
                    <a:lvl2pPr marL="742950" indent="-28575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8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2pPr>
                    <a:lvl3pPr marL="11430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defRPr>
                    </a:lvl9pPr>
                  </a:lstStyle>
                  <a:p>
                    <a:pPr algn="ctr" eaLnBrk="1" hangingPunct="1">
                      <a:spcBef>
                        <a:spcPct val="50000"/>
                      </a:spcBef>
                      <a:buFontTx/>
                      <a:buNone/>
                    </a:pPr>
                    <a:r>
                      <a:rPr lang="zh-TW" altLang="en-US" sz="270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新細明體" panose="02020500000000000000" pitchFamily="18" charset="-120"/>
                        <a:cs typeface="Arial" panose="020B0604020202020204" pitchFamily="34" charset="0"/>
                      </a:rPr>
                      <a:t>家戶</a:t>
                    </a:r>
                  </a:p>
                </p:txBody>
              </p:sp>
            </p:grpSp>
          </p:grpSp>
        </p:grpSp>
        <p:sp>
          <p:nvSpPr>
            <p:cNvPr id="5" name="Text Box 5">
              <a:extLst>
                <a:ext uri="{FF2B5EF4-FFF2-40B4-BE49-F238E27FC236}">
                  <a16:creationId xmlns:a16="http://schemas.microsoft.com/office/drawing/2014/main" id="{F18B07D9-E072-4821-AB1A-3A49DB5E7B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40366" y="5449505"/>
              <a:ext cx="2422525" cy="4889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FontTx/>
                <a:buNone/>
              </a:pPr>
              <a:r>
                <a:rPr lang="zh-TW" altLang="en-US" sz="2600" dirty="0">
                  <a:solidFill>
                    <a:srgbClr val="000000"/>
                  </a:solidFill>
                  <a:latin typeface="Arial" panose="020B0604020202020204" pitchFamily="34" charset="0"/>
                  <a:ea typeface="新細明體" panose="02020500000000000000" pitchFamily="18" charset="-120"/>
                  <a:cs typeface="Arial" panose="020B0604020202020204" pitchFamily="34" charset="0"/>
                </a:rPr>
                <a:t>商品市場</a:t>
              </a:r>
            </a:p>
          </p:txBody>
        </p:sp>
      </p:grpSp>
      <p:sp>
        <p:nvSpPr>
          <p:cNvPr id="58" name="Title 1">
            <a:extLst>
              <a:ext uri="{FF2B5EF4-FFF2-40B4-BE49-F238E27FC236}">
                <a16:creationId xmlns:a16="http://schemas.microsoft.com/office/drawing/2014/main" id="{C85DA97C-7B5F-4C51-B23F-F33AB8C59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 dirty="0"/>
              <a:t>經濟循環圖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906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CF555-2CFE-4545-BE5D-27749464D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重要資訊宣導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07303-C483-47A0-A352-D7F9B2DE3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TW" altLang="en-US" dirty="0"/>
              <a:t>本課程遠距教學重要原則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en-US" altLang="zh-TW" dirty="0"/>
              <a:t>WEBEX</a:t>
            </a:r>
            <a:r>
              <a:rPr lang="zh-TW" altLang="en-US" dirty="0"/>
              <a:t>為遠距講課</a:t>
            </a:r>
            <a:r>
              <a:rPr lang="en-US" altLang="zh-TW" dirty="0"/>
              <a:t>(lecturing)</a:t>
            </a:r>
            <a:r>
              <a:rPr lang="zh-TW" altLang="en-US" dirty="0"/>
              <a:t>的平台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en-US" altLang="zh-TW" dirty="0"/>
              <a:t>WEBEX</a:t>
            </a:r>
            <a:r>
              <a:rPr lang="zh-TW" altLang="en-US" dirty="0"/>
              <a:t>上課內容將</a:t>
            </a:r>
            <a:r>
              <a:rPr lang="en-US" altLang="zh-TW" dirty="0"/>
              <a:t>(</a:t>
            </a:r>
            <a:r>
              <a:rPr lang="zh-TW" altLang="en-US" dirty="0"/>
              <a:t>盡可能</a:t>
            </a:r>
            <a:r>
              <a:rPr lang="en-US" altLang="zh-TW" dirty="0"/>
              <a:t>)</a:t>
            </a:r>
            <a:r>
              <a:rPr lang="zh-TW" altLang="en-US" dirty="0"/>
              <a:t>錄影儲存，同學們可課後複習</a:t>
            </a:r>
            <a:endParaRPr lang="en-US" altLang="zh-TW" dirty="0"/>
          </a:p>
          <a:p>
            <a:pPr lvl="1"/>
            <a:endParaRPr lang="en-US" altLang="zh-TW" dirty="0"/>
          </a:p>
          <a:p>
            <a:endParaRPr lang="en-US" altLang="zh-TW" dirty="0"/>
          </a:p>
          <a:p>
            <a:pPr lvl="1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624821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CF555-2CFE-4545-BE5D-27749464D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課室規則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07303-C483-47A0-A352-D7F9B2DE3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dirty="0"/>
              <a:t>實體教室上課規則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上課中以不干擾其他同學上課為原則 </a:t>
            </a:r>
            <a:r>
              <a:rPr lang="en-US" altLang="zh-TW" dirty="0"/>
              <a:t>(</a:t>
            </a:r>
            <a:r>
              <a:rPr lang="zh-TW" altLang="en-US" dirty="0"/>
              <a:t>手機靜音</a:t>
            </a:r>
            <a:r>
              <a:rPr lang="en-US" altLang="zh-TW" dirty="0"/>
              <a:t>)</a:t>
            </a:r>
            <a:r>
              <a:rPr lang="zh-TW" altLang="en-US" dirty="0"/>
              <a:t>。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下課時間不循學校鐘聲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有需求同學可自行離開教室</a:t>
            </a:r>
            <a:r>
              <a:rPr lang="en-US" altLang="zh-TW" dirty="0"/>
              <a:t>(</a:t>
            </a:r>
            <a:r>
              <a:rPr lang="zh-TW" altLang="en-US" dirty="0"/>
              <a:t>只要不干擾其他人</a:t>
            </a:r>
            <a:r>
              <a:rPr lang="en-US" altLang="zh-TW" dirty="0"/>
              <a:t>)</a:t>
            </a:r>
          </a:p>
          <a:p>
            <a:pPr lvl="1">
              <a:lnSpc>
                <a:spcPct val="150000"/>
              </a:lnSpc>
            </a:pPr>
            <a:r>
              <a:rPr lang="zh-TW" altLang="en-US" dirty="0">
                <a:solidFill>
                  <a:srgbClr val="FF0000"/>
                </a:solidFill>
              </a:rPr>
              <a:t>請盡量配戴口罩</a:t>
            </a:r>
            <a:endParaRPr lang="en-US" altLang="zh-TW" dirty="0">
              <a:solidFill>
                <a:srgbClr val="FF0000"/>
              </a:solidFill>
            </a:endParaRPr>
          </a:p>
          <a:p>
            <a:pPr lvl="1">
              <a:lnSpc>
                <a:spcPct val="150000"/>
              </a:lnSpc>
            </a:pPr>
            <a:endParaRPr lang="en-US" altLang="zh-TW" dirty="0"/>
          </a:p>
          <a:p>
            <a:pPr lvl="1"/>
            <a:endParaRPr lang="en-US" altLang="zh-TW" dirty="0"/>
          </a:p>
          <a:p>
            <a:endParaRPr lang="en-US" altLang="zh-TW" dirty="0"/>
          </a:p>
          <a:p>
            <a:pPr lvl="1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710519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D0481-7C6D-4D77-8BE6-836F8C4B4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711432"/>
          </a:xfrm>
        </p:spPr>
        <p:txBody>
          <a:bodyPr>
            <a:normAutofit/>
          </a:bodyPr>
          <a:lstStyle/>
          <a:p>
            <a:pPr algn="ctr"/>
            <a:br>
              <a:rPr lang="en-US" altLang="zh-TW" b="1" dirty="0">
                <a:latin typeface="+mj-ea"/>
              </a:rPr>
            </a:br>
            <a:r>
              <a:rPr lang="zh-TW" altLang="en-US" b="1" dirty="0"/>
              <a:t>課程簡介與課綱說明</a:t>
            </a:r>
            <a:br>
              <a:rPr lang="zh-TW" altLang="en-US" b="1" dirty="0"/>
            </a:br>
            <a:endParaRPr lang="en-US" b="1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628015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7AECD-5F3B-470B-BD2D-3AF47A145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教學計劃</a:t>
            </a:r>
            <a:r>
              <a:rPr lang="en-US" altLang="zh-TW" dirty="0"/>
              <a:t>(Syllabus)</a:t>
            </a:r>
            <a:r>
              <a:rPr lang="zh-TW" altLang="en-US" dirty="0"/>
              <a:t>說明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C2E26-A12E-4FCF-A207-3FCE8FD81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課程概述</a:t>
            </a:r>
            <a:endParaRPr lang="en-US" altLang="zh-TW" dirty="0"/>
          </a:p>
          <a:p>
            <a:r>
              <a:rPr lang="zh-TW" altLang="en-US" dirty="0"/>
              <a:t>教學目標</a:t>
            </a:r>
            <a:endParaRPr lang="en-US" altLang="zh-TW" dirty="0"/>
          </a:p>
          <a:p>
            <a:r>
              <a:rPr lang="zh-TW" altLang="en-US" dirty="0"/>
              <a:t>教學方法</a:t>
            </a:r>
            <a:endParaRPr lang="en-US" altLang="zh-TW" dirty="0"/>
          </a:p>
          <a:p>
            <a:r>
              <a:rPr lang="zh-TW" altLang="en-US" dirty="0"/>
              <a:t>教科書</a:t>
            </a:r>
            <a:endParaRPr lang="en-US" altLang="zh-TW" dirty="0"/>
          </a:p>
          <a:p>
            <a:r>
              <a:rPr lang="zh-TW" altLang="en-US" dirty="0"/>
              <a:t>課程大綱與進度</a:t>
            </a:r>
            <a:endParaRPr lang="en-US" altLang="zh-TW" dirty="0"/>
          </a:p>
          <a:p>
            <a:r>
              <a:rPr lang="zh-TW" altLang="en-US" dirty="0"/>
              <a:t>作業、考試與評分</a:t>
            </a:r>
            <a:endParaRPr lang="en-US" altLang="zh-TW" dirty="0"/>
          </a:p>
          <a:p>
            <a:r>
              <a:rPr lang="zh-TW" altLang="en-US" dirty="0"/>
              <a:t>問題、意見與討論</a:t>
            </a:r>
            <a:endParaRPr lang="en-US" altLang="zh-TW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787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7AECD-5F3B-470B-BD2D-3AF47A145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教學計劃</a:t>
            </a:r>
            <a:r>
              <a:rPr lang="en-US" altLang="zh-TW" dirty="0"/>
              <a:t>(Syllabus)</a:t>
            </a:r>
            <a:r>
              <a:rPr lang="zh-TW" altLang="en-US" dirty="0"/>
              <a:t>說明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C2E26-A12E-4FCF-A207-3FCE8FD81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教學方法</a:t>
            </a:r>
            <a:endParaRPr lang="en-US" altLang="zh-TW" dirty="0"/>
          </a:p>
          <a:p>
            <a:pPr lvl="1"/>
            <a:r>
              <a:rPr lang="zh-TW" altLang="en-US" dirty="0"/>
              <a:t>引導式教學</a:t>
            </a:r>
            <a:r>
              <a:rPr lang="en-US" altLang="zh-TW" dirty="0"/>
              <a:t>(</a:t>
            </a:r>
            <a:r>
              <a:rPr lang="zh-TW" altLang="en-US" dirty="0"/>
              <a:t>自律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教科書</a:t>
            </a:r>
            <a:endParaRPr lang="en-US" altLang="zh-TW" dirty="0"/>
          </a:p>
          <a:p>
            <a:pPr lvl="1"/>
            <a:r>
              <a:rPr lang="zh-TW" altLang="en-US" dirty="0"/>
              <a:t>投影片提供概要內容</a:t>
            </a:r>
            <a:endParaRPr lang="en-US" altLang="zh-TW" dirty="0"/>
          </a:p>
          <a:p>
            <a:pPr lvl="1"/>
            <a:r>
              <a:rPr lang="zh-TW" altLang="en-US" dirty="0"/>
              <a:t>教科書提供詳細敘述</a:t>
            </a:r>
            <a:endParaRPr lang="en-US" altLang="zh-TW" dirty="0"/>
          </a:p>
          <a:p>
            <a:pPr lvl="1"/>
            <a:r>
              <a:rPr lang="zh-TW" altLang="en-US" dirty="0"/>
              <a:t>參考書單非必備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112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7AECD-5F3B-470B-BD2D-3AF47A145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教學計劃</a:t>
            </a:r>
            <a:r>
              <a:rPr lang="en-US" altLang="zh-TW" dirty="0"/>
              <a:t>(Syllabus)</a:t>
            </a:r>
            <a:r>
              <a:rPr lang="zh-TW" altLang="en-US" dirty="0"/>
              <a:t>說明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C2E26-A12E-4FCF-A207-3FCE8FD81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課程大綱與進度</a:t>
            </a:r>
            <a:endParaRPr lang="en-US" altLang="zh-TW" dirty="0"/>
          </a:p>
          <a:p>
            <a:r>
              <a:rPr lang="zh-TW" altLang="en-US" dirty="0"/>
              <a:t>作業、考試與評分</a:t>
            </a:r>
            <a:endParaRPr lang="en-US" altLang="zh-TW" dirty="0"/>
          </a:p>
          <a:p>
            <a:pPr lvl="1"/>
            <a:r>
              <a:rPr lang="zh-TW" altLang="en-US" dirty="0">
                <a:solidFill>
                  <a:srgbClr val="FF0000"/>
                </a:solidFill>
              </a:rPr>
              <a:t>一定會有作業與小考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zh-TW" altLang="en-US" dirty="0"/>
              <a:t>期中期末評分比例</a:t>
            </a:r>
            <a:r>
              <a:rPr lang="zh-TW" altLang="en-US" dirty="0">
                <a:solidFill>
                  <a:srgbClr val="FF0000"/>
                </a:solidFill>
              </a:rPr>
              <a:t>有限</a:t>
            </a:r>
            <a:endParaRPr lang="en-US" altLang="zh-TW" dirty="0">
              <a:solidFill>
                <a:srgbClr val="FF0000"/>
              </a:solidFill>
            </a:endParaRPr>
          </a:p>
          <a:p>
            <a:r>
              <a:rPr lang="zh-TW" altLang="en-US" dirty="0"/>
              <a:t>問題、意見與討論</a:t>
            </a:r>
            <a:endParaRPr lang="en-US" altLang="zh-TW" dirty="0"/>
          </a:p>
          <a:p>
            <a:pPr lvl="1"/>
            <a:r>
              <a:rPr lang="zh-TW" altLang="en-US" dirty="0"/>
              <a:t>課堂即時；課後論壇、</a:t>
            </a:r>
            <a:r>
              <a:rPr lang="en-US" altLang="zh-TW" dirty="0"/>
              <a:t>EMAIL</a:t>
            </a:r>
            <a:r>
              <a:rPr lang="zh-TW" altLang="en-US" dirty="0"/>
              <a:t>或視訊</a:t>
            </a:r>
            <a:r>
              <a:rPr lang="en-US" altLang="zh-TW" dirty="0"/>
              <a:t>(</a:t>
            </a:r>
            <a:r>
              <a:rPr lang="zh-TW" altLang="en-US" dirty="0"/>
              <a:t>預約</a:t>
            </a:r>
            <a:r>
              <a:rPr lang="en-US" altLang="zh-TW" dirty="0"/>
              <a:t>)</a:t>
            </a:r>
            <a:r>
              <a:rPr lang="zh-TW" altLang="en-US" dirty="0"/>
              <a:t>等</a:t>
            </a:r>
            <a:endParaRPr lang="en-US" altLang="zh-TW" dirty="0"/>
          </a:p>
          <a:p>
            <a:pPr lvl="1"/>
            <a:r>
              <a:rPr lang="zh-TW" altLang="en-US" dirty="0"/>
              <a:t>有學習上的困難務必提出</a:t>
            </a:r>
            <a:endParaRPr lang="en-US" altLang="zh-TW" dirty="0"/>
          </a:p>
          <a:p>
            <a:pPr lvl="1"/>
            <a:endParaRPr lang="en-US" altLang="zh-TW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778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1208</TotalTime>
  <Words>1416</Words>
  <Application>Microsoft Office PowerPoint</Application>
  <PresentationFormat>Widescreen</PresentationFormat>
  <Paragraphs>203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新細明體</vt:lpstr>
      <vt:lpstr>Arial</vt:lpstr>
      <vt:lpstr>Baskerville Old Face</vt:lpstr>
      <vt:lpstr>Calibri</vt:lpstr>
      <vt:lpstr>Calibri Light</vt:lpstr>
      <vt:lpstr>Wingdings</vt:lpstr>
      <vt:lpstr>Office Theme</vt:lpstr>
      <vt:lpstr>  經濟學 Economics and Life</vt:lpstr>
      <vt:lpstr>本日進度</vt:lpstr>
      <vt:lpstr>重要資訊宣導</vt:lpstr>
      <vt:lpstr>重要資訊宣導</vt:lpstr>
      <vt:lpstr>課室規則</vt:lpstr>
      <vt:lpstr> 課程簡介與課綱說明 </vt:lpstr>
      <vt:lpstr>教學計劃(Syllabus)說明</vt:lpstr>
      <vt:lpstr>教學計劃(Syllabus)說明</vt:lpstr>
      <vt:lpstr>教學計劃(Syllabus)說明</vt:lpstr>
      <vt:lpstr>教學計劃(Syllabus)說明</vt:lpstr>
      <vt:lpstr> 什麼是經濟學? </vt:lpstr>
      <vt:lpstr>經濟學研究核心</vt:lpstr>
      <vt:lpstr>人類活動與決策</vt:lpstr>
      <vt:lpstr>人類活動與決策</vt:lpstr>
      <vt:lpstr>人類活動與決策</vt:lpstr>
      <vt:lpstr>經濟學於社會科學相關科系之應用</vt:lpstr>
      <vt:lpstr>經濟學於日常生活之應用</vt:lpstr>
      <vt:lpstr>經濟學的限制</vt:lpstr>
      <vt:lpstr>經濟學次領域</vt:lpstr>
      <vt:lpstr>經濟學者的思考與研究方法</vt:lpstr>
      <vt:lpstr>簡化複雜現象--經濟循環圖</vt:lpstr>
      <vt:lpstr> 經濟學基本概念 </vt:lpstr>
      <vt:lpstr>資源有限(Scarcity)</vt:lpstr>
      <vt:lpstr>取捨(Trade-off)</vt:lpstr>
      <vt:lpstr>理性(Rational)決策者</vt:lpstr>
      <vt:lpstr>理性(Rational)決策者</vt:lpstr>
      <vt:lpstr>理性(Rational)決策者</vt:lpstr>
      <vt:lpstr>誘因(Incentive)</vt:lpstr>
      <vt:lpstr>誘因(Incentive)</vt:lpstr>
      <vt:lpstr>機會成本(Opportunity Cost)</vt:lpstr>
      <vt:lpstr>PowerPoint Presentation</vt:lpstr>
      <vt:lpstr>機會成本(Opportunity Cost)</vt:lpstr>
      <vt:lpstr>PowerPoint Presentation</vt:lpstr>
      <vt:lpstr>機會成本(Opportunity Cost)</vt:lpstr>
      <vt:lpstr>經濟循環圖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貨幣銀行學 Money &amp; Banking</dc:title>
  <dc:creator>Gi-Eu Lee</dc:creator>
  <cp:lastModifiedBy>李繼宇 Lee, Gi-Eu</cp:lastModifiedBy>
  <cp:revision>26</cp:revision>
  <dcterms:created xsi:type="dcterms:W3CDTF">2021-09-18T08:42:01Z</dcterms:created>
  <dcterms:modified xsi:type="dcterms:W3CDTF">2023-02-28T13:11:36Z</dcterms:modified>
</cp:coreProperties>
</file>

<file path=docProps/thumbnail.jpeg>
</file>